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Corbel"/>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9" roundtripDataSignature="AMtx7mgqp4p4Uk5V+ooNQ6vLkPuyMW7/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Corbel-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orbel-italic.fntdata"/><Relationship Id="rId14" Type="http://schemas.openxmlformats.org/officeDocument/2006/relationships/slide" Target="slides/slide10.xml"/><Relationship Id="rId36" Type="http://schemas.openxmlformats.org/officeDocument/2006/relationships/font" Target="fonts/Corbel-bold.fntdata"/><Relationship Id="rId17" Type="http://schemas.openxmlformats.org/officeDocument/2006/relationships/slide" Target="slides/slide13.xml"/><Relationship Id="rId39" Type="http://customschemas.google.com/relationships/presentationmetadata" Target="metadata"/><Relationship Id="rId16" Type="http://schemas.openxmlformats.org/officeDocument/2006/relationships/slide" Target="slides/slide12.xml"/><Relationship Id="rId38" Type="http://schemas.openxmlformats.org/officeDocument/2006/relationships/font" Target="fonts/Corbel-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MF</a:t>
            </a:r>
            <a:endParaRPr/>
          </a:p>
        </p:txBody>
      </p:sp>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MF</a:t>
            </a:r>
            <a:endParaRPr/>
          </a:p>
        </p:txBody>
      </p:sp>
      <p:sp>
        <p:nvSpPr>
          <p:cNvPr id="214" name="Google Shape;21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MF</a:t>
            </a:r>
            <a:endParaRPr/>
          </a:p>
        </p:txBody>
      </p:sp>
      <p:sp>
        <p:nvSpPr>
          <p:cNvPr id="220" name="Google Shape;22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MF</a:t>
            </a:r>
            <a:endParaRPr/>
          </a:p>
        </p:txBody>
      </p:sp>
      <p:sp>
        <p:nvSpPr>
          <p:cNvPr id="226" name="Google Shape;2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232" name="Google Shape;23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7ecb2728e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7ecb2728e1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244" name="Google Shape;244;g7ecb2728e1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7ecb2728e1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7ecb2728e1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256" name="Google Shape;256;g7ecb2728e1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80cf1d02b4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0cf1d02b4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size of dot is number of units, x and y are distance to bus and L respectively.  Many have no L access, but bus access is good.</a:t>
            </a:r>
            <a:endParaRPr/>
          </a:p>
        </p:txBody>
      </p:sp>
      <p:sp>
        <p:nvSpPr>
          <p:cNvPr id="264" name="Google Shape;264;g80cf1d02b4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80cf1d02b4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80cf1d02b4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is a cumulative sum of number of units by distance to park</a:t>
            </a:r>
            <a:endParaRPr/>
          </a:p>
        </p:txBody>
      </p:sp>
      <p:sp>
        <p:nvSpPr>
          <p:cNvPr id="272" name="Google Shape;272;g80cf1d02b4_0_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13% is the National avg / Cook county Avg</a:t>
            </a:r>
            <a:endParaRPr/>
          </a:p>
          <a:p>
            <a:pPr indent="0" lvl="0" marL="0" rtl="0" algn="l">
              <a:spcBef>
                <a:spcPts val="0"/>
              </a:spcBef>
              <a:spcAft>
                <a:spcPts val="0"/>
              </a:spcAft>
              <a:buNone/>
            </a:pPr>
            <a:r>
              <a:t/>
            </a:r>
            <a:endParaRPr/>
          </a:p>
        </p:txBody>
      </p:sp>
      <p:sp>
        <p:nvSpPr>
          <p:cNvPr id="278" name="Google Shape;27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MC</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80cf1d02b4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0cf1d02b4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 name="Google Shape;287;g80cf1d02b4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7ecb2728e1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ecb2728e1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g7ecb2728e1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7ecb2728e1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ecb2728e1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1" name="Google Shape;301;g7ecb2728e1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7ecb2728e1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7ecb2728e1_0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g7ecb2728e1_0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7ecb2728e1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7ecb2728e1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7ecb2728e1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7ecb2728e1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7ecb2728e1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322" name="Google Shape;322;g7ecb2728e1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7ecb2728e1_0_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7ecb2728e1_0_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329" name="Google Shape;329;g7ecb2728e1_0_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70da6f0e23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70da6f0e23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336" name="Google Shape;336;g70da6f0e23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7ee9271cc5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7ee9271cc5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g7ee9271cc5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80d17d665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80d17d665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354" name="Google Shape;354;g80d17d6651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MC</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80d17d6651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0d17d6651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g80d17d6651_0_2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80d17d665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80d17d665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MC</a:t>
            </a:r>
            <a:endParaRPr/>
          </a:p>
        </p:txBody>
      </p:sp>
      <p:sp>
        <p:nvSpPr>
          <p:cNvPr id="114" name="Google Shape;114;g80d17d665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MC</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0da6f0e23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0da6f0e23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130" name="Google Shape;130;g70da6f0e23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0da6f0e23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0da6f0e23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a:t>
            </a:r>
            <a:endParaRPr/>
          </a:p>
        </p:txBody>
      </p:sp>
      <p:sp>
        <p:nvSpPr>
          <p:cNvPr id="137" name="Google Shape;137;g70da6f0e23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MC</a:t>
            </a:r>
            <a:endParaRPr/>
          </a:p>
        </p:txBody>
      </p:sp>
      <p:sp>
        <p:nvSpPr>
          <p:cNvPr id="173" name="Google Shape;17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MF</a:t>
            </a:r>
            <a:endParaRPr/>
          </a:p>
        </p:txBody>
      </p:sp>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18"/>
          <p:cNvSpPr/>
          <p:nvPr/>
        </p:nvSpPr>
        <p:spPr>
          <a:xfrm>
            <a:off x="231140" y="243840"/>
            <a:ext cx="11724640" cy="6377939"/>
          </a:xfrm>
          <a:prstGeom prst="rect">
            <a:avLst/>
          </a:prstGeom>
          <a:solidFill>
            <a:schemeClr val="accent1"/>
          </a:solidFill>
          <a:ln cap="flat" cmpd="sng" w="127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8"/>
          <p:cNvSpPr txBox="1"/>
          <p:nvPr>
            <p:ph type="ctrTitle"/>
          </p:nvPr>
        </p:nvSpPr>
        <p:spPr>
          <a:xfrm>
            <a:off x="1109980" y="882376"/>
            <a:ext cx="9966960" cy="2926080"/>
          </a:xfrm>
          <a:prstGeom prst="rect">
            <a:avLst/>
          </a:prstGeom>
          <a:noFill/>
          <a:ln>
            <a:noFill/>
          </a:ln>
        </p:spPr>
        <p:txBody>
          <a:bodyPr anchorCtr="0" anchor="b" bIns="45700" lIns="91425" spcFirstLastPara="1" rIns="91425" wrap="square" tIns="45700">
            <a:normAutofit/>
          </a:bodyPr>
          <a:lstStyle>
            <a:lvl1pPr lvl="0" algn="ctr">
              <a:lnSpc>
                <a:spcPct val="85000"/>
              </a:lnSpc>
              <a:spcBef>
                <a:spcPts val="0"/>
              </a:spcBef>
              <a:spcAft>
                <a:spcPts val="0"/>
              </a:spcAft>
              <a:buClr>
                <a:srgbClr val="FFFFFF"/>
              </a:buClr>
              <a:buSzPts val="7200"/>
              <a:buFont typeface="Corbel"/>
              <a:buNone/>
              <a:defRPr b="1" sz="7200" cap="none">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8"/>
          <p:cNvSpPr txBox="1"/>
          <p:nvPr>
            <p:ph idx="1" type="subTitle"/>
          </p:nvPr>
        </p:nvSpPr>
        <p:spPr>
          <a:xfrm>
            <a:off x="1709530" y="3869634"/>
            <a:ext cx="8767860" cy="1388165"/>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400"/>
              </a:spcBef>
              <a:spcAft>
                <a:spcPts val="0"/>
              </a:spcAft>
              <a:buSzPts val="1760"/>
              <a:buNone/>
              <a:defRPr sz="2200">
                <a:solidFill>
                  <a:srgbClr val="FFFFFF"/>
                </a:solidFill>
              </a:defRPr>
            </a:lvl1pPr>
            <a:lvl2pPr lvl="1" algn="ctr">
              <a:lnSpc>
                <a:spcPct val="90000"/>
              </a:lnSpc>
              <a:spcBef>
                <a:spcPts val="200"/>
              </a:spcBef>
              <a:spcAft>
                <a:spcPts val="0"/>
              </a:spcAft>
              <a:buSzPts val="1760"/>
              <a:buNone/>
              <a:defRPr sz="2200"/>
            </a:lvl2pPr>
            <a:lvl3pPr lvl="2" algn="ctr">
              <a:lnSpc>
                <a:spcPct val="90000"/>
              </a:lnSpc>
              <a:spcBef>
                <a:spcPts val="400"/>
              </a:spcBef>
              <a:spcAft>
                <a:spcPts val="0"/>
              </a:spcAft>
              <a:buSzPts val="1760"/>
              <a:buNone/>
              <a:defRPr sz="2200"/>
            </a:lvl3pPr>
            <a:lvl4pPr lvl="3" algn="ctr">
              <a:lnSpc>
                <a:spcPct val="90000"/>
              </a:lnSpc>
              <a:spcBef>
                <a:spcPts val="400"/>
              </a:spcBef>
              <a:spcAft>
                <a:spcPts val="0"/>
              </a:spcAft>
              <a:buSzPts val="1600"/>
              <a:buNone/>
              <a:defRPr sz="2000"/>
            </a:lvl4pPr>
            <a:lvl5pPr lvl="4" algn="ctr">
              <a:lnSpc>
                <a:spcPct val="90000"/>
              </a:lnSpc>
              <a:spcBef>
                <a:spcPts val="400"/>
              </a:spcBef>
              <a:spcAft>
                <a:spcPts val="0"/>
              </a:spcAft>
              <a:buSzPts val="1600"/>
              <a:buNone/>
              <a:defRPr sz="2000"/>
            </a:lvl5pPr>
            <a:lvl6pPr lvl="5" algn="ctr">
              <a:lnSpc>
                <a:spcPct val="90000"/>
              </a:lnSpc>
              <a:spcBef>
                <a:spcPts val="400"/>
              </a:spcBef>
              <a:spcAft>
                <a:spcPts val="0"/>
              </a:spcAft>
              <a:buSzPts val="1600"/>
              <a:buNone/>
              <a:defRPr sz="2000"/>
            </a:lvl6pPr>
            <a:lvl7pPr lvl="6" algn="ctr">
              <a:lnSpc>
                <a:spcPct val="90000"/>
              </a:lnSpc>
              <a:spcBef>
                <a:spcPts val="400"/>
              </a:spcBef>
              <a:spcAft>
                <a:spcPts val="0"/>
              </a:spcAft>
              <a:buSzPts val="1600"/>
              <a:buNone/>
              <a:defRPr sz="2000"/>
            </a:lvl7pPr>
            <a:lvl8pPr lvl="7" algn="ctr">
              <a:lnSpc>
                <a:spcPct val="90000"/>
              </a:lnSpc>
              <a:spcBef>
                <a:spcPts val="400"/>
              </a:spcBef>
              <a:spcAft>
                <a:spcPts val="0"/>
              </a:spcAft>
              <a:buSzPts val="1600"/>
              <a:buNone/>
              <a:defRPr sz="2000"/>
            </a:lvl8pPr>
            <a:lvl9pPr lvl="8" algn="ctr">
              <a:lnSpc>
                <a:spcPct val="90000"/>
              </a:lnSpc>
              <a:spcBef>
                <a:spcPts val="400"/>
              </a:spcBef>
              <a:spcAft>
                <a:spcPts val="400"/>
              </a:spcAft>
              <a:buSzPts val="1600"/>
              <a:buNone/>
              <a:defRPr sz="2000"/>
            </a:lvl9pPr>
          </a:lstStyle>
          <a:p/>
        </p:txBody>
      </p:sp>
      <p:sp>
        <p:nvSpPr>
          <p:cNvPr id="20" name="Google Shape;20;p1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200" u="none" cap="none" strike="noStrike">
                <a:solidFill>
                  <a:srgbClr val="FFFFFF"/>
                </a:solidFill>
                <a:latin typeface="Corbel"/>
                <a:ea typeface="Corbel"/>
                <a:cs typeface="Corbel"/>
                <a:sym typeface="Corbel"/>
              </a:defRPr>
            </a:lvl1pPr>
            <a:lvl2pPr indent="0" lvl="1" marL="0" algn="r">
              <a:spcBef>
                <a:spcPts val="0"/>
              </a:spcBef>
              <a:buNone/>
              <a:defRPr b="0" i="0" sz="1200" u="none" cap="none" strike="noStrike">
                <a:solidFill>
                  <a:srgbClr val="FFFFFF"/>
                </a:solidFill>
                <a:latin typeface="Corbel"/>
                <a:ea typeface="Corbel"/>
                <a:cs typeface="Corbel"/>
                <a:sym typeface="Corbel"/>
              </a:defRPr>
            </a:lvl2pPr>
            <a:lvl3pPr indent="0" lvl="2" marL="0" algn="r">
              <a:spcBef>
                <a:spcPts val="0"/>
              </a:spcBef>
              <a:buNone/>
              <a:defRPr b="0" i="0" sz="1200" u="none" cap="none" strike="noStrike">
                <a:solidFill>
                  <a:srgbClr val="FFFFFF"/>
                </a:solidFill>
                <a:latin typeface="Corbel"/>
                <a:ea typeface="Corbel"/>
                <a:cs typeface="Corbel"/>
                <a:sym typeface="Corbel"/>
              </a:defRPr>
            </a:lvl3pPr>
            <a:lvl4pPr indent="0" lvl="3" marL="0" algn="r">
              <a:spcBef>
                <a:spcPts val="0"/>
              </a:spcBef>
              <a:buNone/>
              <a:defRPr b="0" i="0" sz="1200" u="none" cap="none" strike="noStrike">
                <a:solidFill>
                  <a:srgbClr val="FFFFFF"/>
                </a:solidFill>
                <a:latin typeface="Corbel"/>
                <a:ea typeface="Corbel"/>
                <a:cs typeface="Corbel"/>
                <a:sym typeface="Corbel"/>
              </a:defRPr>
            </a:lvl4pPr>
            <a:lvl5pPr indent="0" lvl="4" marL="0" algn="r">
              <a:spcBef>
                <a:spcPts val="0"/>
              </a:spcBef>
              <a:buNone/>
              <a:defRPr b="0" i="0" sz="1200" u="none" cap="none" strike="noStrike">
                <a:solidFill>
                  <a:srgbClr val="FFFFFF"/>
                </a:solidFill>
                <a:latin typeface="Corbel"/>
                <a:ea typeface="Corbel"/>
                <a:cs typeface="Corbel"/>
                <a:sym typeface="Corbel"/>
              </a:defRPr>
            </a:lvl5pPr>
            <a:lvl6pPr indent="0" lvl="5" marL="0" algn="r">
              <a:spcBef>
                <a:spcPts val="0"/>
              </a:spcBef>
              <a:buNone/>
              <a:defRPr b="0" i="0" sz="1200" u="none" cap="none" strike="noStrike">
                <a:solidFill>
                  <a:srgbClr val="FFFFFF"/>
                </a:solidFill>
                <a:latin typeface="Corbel"/>
                <a:ea typeface="Corbel"/>
                <a:cs typeface="Corbel"/>
                <a:sym typeface="Corbel"/>
              </a:defRPr>
            </a:lvl6pPr>
            <a:lvl7pPr indent="0" lvl="6" marL="0" algn="r">
              <a:spcBef>
                <a:spcPts val="0"/>
              </a:spcBef>
              <a:buNone/>
              <a:defRPr b="0" i="0" sz="1200" u="none" cap="none" strike="noStrike">
                <a:solidFill>
                  <a:srgbClr val="FFFFFF"/>
                </a:solidFill>
                <a:latin typeface="Corbel"/>
                <a:ea typeface="Corbel"/>
                <a:cs typeface="Corbel"/>
                <a:sym typeface="Corbel"/>
              </a:defRPr>
            </a:lvl7pPr>
            <a:lvl8pPr indent="0" lvl="7" marL="0" algn="r">
              <a:spcBef>
                <a:spcPts val="0"/>
              </a:spcBef>
              <a:buNone/>
              <a:defRPr b="0" i="0" sz="1200" u="none" cap="none" strike="noStrike">
                <a:solidFill>
                  <a:srgbClr val="FFFFFF"/>
                </a:solidFill>
                <a:latin typeface="Corbel"/>
                <a:ea typeface="Corbel"/>
                <a:cs typeface="Corbel"/>
                <a:sym typeface="Corbel"/>
              </a:defRPr>
            </a:lvl8pPr>
            <a:lvl9pPr indent="0" lvl="8" marL="0" algn="r">
              <a:spcBef>
                <a:spcPts val="0"/>
              </a:spcBef>
              <a:buNone/>
              <a:defRPr b="0" i="0" sz="1200" u="none" cap="none" strike="noStrike">
                <a:solidFill>
                  <a:srgbClr val="FFFFFF"/>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cxnSp>
        <p:nvCxnSpPr>
          <p:cNvPr id="23" name="Google Shape;23;p18"/>
          <p:cNvCxnSpPr/>
          <p:nvPr/>
        </p:nvCxnSpPr>
        <p:spPr>
          <a:xfrm>
            <a:off x="1978660" y="3733800"/>
            <a:ext cx="8229601" cy="0"/>
          </a:xfrm>
          <a:prstGeom prst="straightConnector1">
            <a:avLst/>
          </a:prstGeom>
          <a:noFill/>
          <a:ln cap="flat" cmpd="sng" w="10000">
            <a:solidFill>
              <a:srgbClr val="FFFFFF"/>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6" name="Shape 76"/>
        <p:cNvGrpSpPr/>
        <p:nvPr/>
      </p:nvGrpSpPr>
      <p:grpSpPr>
        <a:xfrm>
          <a:off x="0" y="0"/>
          <a:ext cx="0" cy="0"/>
          <a:chOff x="0" y="0"/>
          <a:chExt cx="0" cy="0"/>
        </a:xfrm>
      </p:grpSpPr>
      <p:sp>
        <p:nvSpPr>
          <p:cNvPr id="77" name="Google Shape;77;p2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27"/>
          <p:cNvSpPr txBox="1"/>
          <p:nvPr>
            <p:ph idx="1" type="body"/>
          </p:nvPr>
        </p:nvSpPr>
        <p:spPr>
          <a:xfrm rot="5400000">
            <a:off x="4060136" y="-859735"/>
            <a:ext cx="4038600" cy="9872871"/>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79" name="Google Shape;79;p2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2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82" name="Shape 82"/>
        <p:cNvGrpSpPr/>
        <p:nvPr/>
      </p:nvGrpSpPr>
      <p:grpSpPr>
        <a:xfrm>
          <a:off x="0" y="0"/>
          <a:ext cx="0" cy="0"/>
          <a:chOff x="0" y="0"/>
          <a:chExt cx="0" cy="0"/>
        </a:xfrm>
      </p:grpSpPr>
      <p:sp>
        <p:nvSpPr>
          <p:cNvPr id="83" name="Google Shape;83;p28"/>
          <p:cNvSpPr txBox="1"/>
          <p:nvPr>
            <p:ph type="title"/>
          </p:nvPr>
        </p:nvSpPr>
        <p:spPr>
          <a:xfrm rot="5400000">
            <a:off x="7181850" y="2305050"/>
            <a:ext cx="5410200" cy="23241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28"/>
          <p:cNvSpPr txBox="1"/>
          <p:nvPr>
            <p:ph idx="1" type="body"/>
          </p:nvPr>
        </p:nvSpPr>
        <p:spPr>
          <a:xfrm rot="5400000">
            <a:off x="2152650" y="-247650"/>
            <a:ext cx="5410200" cy="74295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85" name="Google Shape;85;p28"/>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28"/>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28"/>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 name="Shape 24"/>
        <p:cNvGrpSpPr/>
        <p:nvPr/>
      </p:nvGrpSpPr>
      <p:grpSpPr>
        <a:xfrm>
          <a:off x="0" y="0"/>
          <a:ext cx="0" cy="0"/>
          <a:chOff x="0" y="0"/>
          <a:chExt cx="0" cy="0"/>
        </a:xfrm>
      </p:grpSpPr>
      <p:sp>
        <p:nvSpPr>
          <p:cNvPr id="25" name="Google Shape;25;p19"/>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19"/>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20040" lvl="0" marL="457200" algn="l">
              <a:lnSpc>
                <a:spcPct val="90000"/>
              </a:lnSpc>
              <a:spcBef>
                <a:spcPts val="1400"/>
              </a:spcBef>
              <a:spcAft>
                <a:spcPts val="0"/>
              </a:spcAft>
              <a:buSzPts val="1440"/>
              <a:buChar char="•"/>
              <a:defRPr/>
            </a:lvl1pPr>
            <a:lvl2pPr indent="-320040" lvl="1" marL="914400" algn="l">
              <a:lnSpc>
                <a:spcPct val="90000"/>
              </a:lnSpc>
              <a:spcBef>
                <a:spcPts val="200"/>
              </a:spcBef>
              <a:spcAft>
                <a:spcPts val="0"/>
              </a:spcAft>
              <a:buSzPts val="1440"/>
              <a:buChar char="•"/>
              <a:defRPr/>
            </a:lvl2pPr>
            <a:lvl3pPr indent="-320039" lvl="2" marL="1371600" algn="l">
              <a:lnSpc>
                <a:spcPct val="90000"/>
              </a:lnSpc>
              <a:spcBef>
                <a:spcPts val="400"/>
              </a:spcBef>
              <a:spcAft>
                <a:spcPts val="0"/>
              </a:spcAft>
              <a:buSzPts val="1440"/>
              <a:buChar char="•"/>
              <a:defRPr/>
            </a:lvl3pPr>
            <a:lvl4pPr indent="-320039" lvl="3" marL="1828800" algn="l">
              <a:lnSpc>
                <a:spcPct val="90000"/>
              </a:lnSpc>
              <a:spcBef>
                <a:spcPts val="400"/>
              </a:spcBef>
              <a:spcAft>
                <a:spcPts val="0"/>
              </a:spcAft>
              <a:buSzPts val="1440"/>
              <a:buChar char="•"/>
              <a:defRPr/>
            </a:lvl4pPr>
            <a:lvl5pPr indent="-320039" lvl="4" marL="2286000" algn="l">
              <a:lnSpc>
                <a:spcPct val="90000"/>
              </a:lnSpc>
              <a:spcBef>
                <a:spcPts val="400"/>
              </a:spcBef>
              <a:spcAft>
                <a:spcPts val="0"/>
              </a:spcAft>
              <a:buSzPts val="1440"/>
              <a:buChar char="•"/>
              <a:defRPr/>
            </a:lvl5pPr>
            <a:lvl6pPr indent="-320039" lvl="5" marL="2743200" algn="l">
              <a:lnSpc>
                <a:spcPct val="90000"/>
              </a:lnSpc>
              <a:spcBef>
                <a:spcPts val="400"/>
              </a:spcBef>
              <a:spcAft>
                <a:spcPts val="0"/>
              </a:spcAft>
              <a:buSzPts val="1440"/>
              <a:buChar char="•"/>
              <a:defRPr/>
            </a:lvl6pPr>
            <a:lvl7pPr indent="-320039" lvl="6" marL="3200400" algn="l">
              <a:lnSpc>
                <a:spcPct val="90000"/>
              </a:lnSpc>
              <a:spcBef>
                <a:spcPts val="400"/>
              </a:spcBef>
              <a:spcAft>
                <a:spcPts val="0"/>
              </a:spcAft>
              <a:buSzPts val="1440"/>
              <a:buChar char="•"/>
              <a:defRPr/>
            </a:lvl7pPr>
            <a:lvl8pPr indent="-320040" lvl="7" marL="3657600" algn="l">
              <a:lnSpc>
                <a:spcPct val="90000"/>
              </a:lnSpc>
              <a:spcBef>
                <a:spcPts val="400"/>
              </a:spcBef>
              <a:spcAft>
                <a:spcPts val="0"/>
              </a:spcAft>
              <a:buSzPts val="1440"/>
              <a:buChar char="•"/>
              <a:defRPr/>
            </a:lvl8pPr>
            <a:lvl9pPr indent="-320040" lvl="8" marL="4114800" algn="l">
              <a:lnSpc>
                <a:spcPct val="90000"/>
              </a:lnSpc>
              <a:spcBef>
                <a:spcPts val="400"/>
              </a:spcBef>
              <a:spcAft>
                <a:spcPts val="400"/>
              </a:spcAft>
              <a:buSzPts val="1440"/>
              <a:buChar char="•"/>
              <a:defRPr/>
            </a:lvl9pPr>
          </a:lstStyle>
          <a:p/>
        </p:txBody>
      </p:sp>
      <p:sp>
        <p:nvSpPr>
          <p:cNvPr id="27" name="Google Shape;27;p19"/>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9"/>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9"/>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0" name="Shape 30"/>
        <p:cNvGrpSpPr/>
        <p:nvPr/>
      </p:nvGrpSpPr>
      <p:grpSpPr>
        <a:xfrm>
          <a:off x="0" y="0"/>
          <a:ext cx="0" cy="0"/>
          <a:chOff x="0" y="0"/>
          <a:chExt cx="0" cy="0"/>
        </a:xfrm>
      </p:grpSpPr>
      <p:sp>
        <p:nvSpPr>
          <p:cNvPr id="31" name="Google Shape;31;p20"/>
          <p:cNvSpPr txBox="1"/>
          <p:nvPr>
            <p:ph type="title"/>
          </p:nvPr>
        </p:nvSpPr>
        <p:spPr>
          <a:xfrm>
            <a:off x="1106424" y="1173575"/>
            <a:ext cx="9966960" cy="2926080"/>
          </a:xfrm>
          <a:prstGeom prst="rect">
            <a:avLst/>
          </a:prstGeom>
          <a:noFill/>
          <a:ln>
            <a:noFill/>
          </a:ln>
        </p:spPr>
        <p:txBody>
          <a:bodyPr anchorCtr="0" anchor="b" bIns="45700" lIns="91425" spcFirstLastPara="1" rIns="91425" wrap="square" tIns="45700">
            <a:noAutofit/>
          </a:bodyPr>
          <a:lstStyle>
            <a:lvl1pPr lvl="0" algn="ctr">
              <a:lnSpc>
                <a:spcPct val="85000"/>
              </a:lnSpc>
              <a:spcBef>
                <a:spcPts val="0"/>
              </a:spcBef>
              <a:spcAft>
                <a:spcPts val="0"/>
              </a:spcAft>
              <a:buClr>
                <a:schemeClr val="accent1"/>
              </a:buClr>
              <a:buSzPts val="7200"/>
              <a:buFont typeface="Corbel"/>
              <a:buNone/>
              <a:defRPr b="0" sz="7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20"/>
          <p:cNvSpPr txBox="1"/>
          <p:nvPr>
            <p:ph idx="1" type="body"/>
          </p:nvPr>
        </p:nvSpPr>
        <p:spPr>
          <a:xfrm>
            <a:off x="1709928" y="4154520"/>
            <a:ext cx="8769096" cy="1363806"/>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400"/>
              </a:spcBef>
              <a:spcAft>
                <a:spcPts val="0"/>
              </a:spcAft>
              <a:buSzPts val="1760"/>
              <a:buNone/>
              <a:defRPr sz="2200">
                <a:solidFill>
                  <a:schemeClr val="accent1"/>
                </a:solidFill>
              </a:defRPr>
            </a:lvl1pPr>
            <a:lvl2pPr indent="-228600" lvl="1" marL="914400" algn="l">
              <a:lnSpc>
                <a:spcPct val="90000"/>
              </a:lnSpc>
              <a:spcBef>
                <a:spcPts val="200"/>
              </a:spcBef>
              <a:spcAft>
                <a:spcPts val="0"/>
              </a:spcAft>
              <a:buSzPts val="1440"/>
              <a:buNone/>
              <a:defRPr sz="1800">
                <a:solidFill>
                  <a:srgbClr val="888888"/>
                </a:solidFill>
              </a:defRPr>
            </a:lvl2pPr>
            <a:lvl3pPr indent="-228600" lvl="2" marL="1371600" algn="l">
              <a:lnSpc>
                <a:spcPct val="90000"/>
              </a:lnSpc>
              <a:spcBef>
                <a:spcPts val="400"/>
              </a:spcBef>
              <a:spcAft>
                <a:spcPts val="0"/>
              </a:spcAft>
              <a:buSzPts val="1280"/>
              <a:buNone/>
              <a:defRPr sz="1600">
                <a:solidFill>
                  <a:srgbClr val="888888"/>
                </a:solidFill>
              </a:defRPr>
            </a:lvl3pPr>
            <a:lvl4pPr indent="-228600" lvl="3" marL="1828800" algn="l">
              <a:lnSpc>
                <a:spcPct val="90000"/>
              </a:lnSpc>
              <a:spcBef>
                <a:spcPts val="400"/>
              </a:spcBef>
              <a:spcAft>
                <a:spcPts val="0"/>
              </a:spcAft>
              <a:buSzPts val="1120"/>
              <a:buNone/>
              <a:defRPr sz="1400">
                <a:solidFill>
                  <a:srgbClr val="888888"/>
                </a:solidFill>
              </a:defRPr>
            </a:lvl4pPr>
            <a:lvl5pPr indent="-228600" lvl="4" marL="2286000" algn="l">
              <a:lnSpc>
                <a:spcPct val="90000"/>
              </a:lnSpc>
              <a:spcBef>
                <a:spcPts val="400"/>
              </a:spcBef>
              <a:spcAft>
                <a:spcPts val="0"/>
              </a:spcAft>
              <a:buSzPts val="1120"/>
              <a:buNone/>
              <a:defRPr sz="1400">
                <a:solidFill>
                  <a:srgbClr val="888888"/>
                </a:solidFill>
              </a:defRPr>
            </a:lvl5pPr>
            <a:lvl6pPr indent="-228600" lvl="5" marL="2743200" algn="l">
              <a:lnSpc>
                <a:spcPct val="90000"/>
              </a:lnSpc>
              <a:spcBef>
                <a:spcPts val="400"/>
              </a:spcBef>
              <a:spcAft>
                <a:spcPts val="0"/>
              </a:spcAft>
              <a:buSzPts val="1120"/>
              <a:buNone/>
              <a:defRPr sz="1400">
                <a:solidFill>
                  <a:srgbClr val="888888"/>
                </a:solidFill>
              </a:defRPr>
            </a:lvl6pPr>
            <a:lvl7pPr indent="-228600" lvl="6" marL="3200400" algn="l">
              <a:lnSpc>
                <a:spcPct val="90000"/>
              </a:lnSpc>
              <a:spcBef>
                <a:spcPts val="400"/>
              </a:spcBef>
              <a:spcAft>
                <a:spcPts val="0"/>
              </a:spcAft>
              <a:buSzPts val="1120"/>
              <a:buNone/>
              <a:defRPr sz="1400">
                <a:solidFill>
                  <a:srgbClr val="888888"/>
                </a:solidFill>
              </a:defRPr>
            </a:lvl7pPr>
            <a:lvl8pPr indent="-228600" lvl="7" marL="3657600" algn="l">
              <a:lnSpc>
                <a:spcPct val="90000"/>
              </a:lnSpc>
              <a:spcBef>
                <a:spcPts val="400"/>
              </a:spcBef>
              <a:spcAft>
                <a:spcPts val="0"/>
              </a:spcAft>
              <a:buSzPts val="1120"/>
              <a:buNone/>
              <a:defRPr sz="1400">
                <a:solidFill>
                  <a:srgbClr val="888888"/>
                </a:solidFill>
              </a:defRPr>
            </a:lvl8pPr>
            <a:lvl9pPr indent="-228600" lvl="8" marL="4114800" algn="l">
              <a:lnSpc>
                <a:spcPct val="90000"/>
              </a:lnSpc>
              <a:spcBef>
                <a:spcPts val="400"/>
              </a:spcBef>
              <a:spcAft>
                <a:spcPts val="400"/>
              </a:spcAft>
              <a:buSzPts val="1120"/>
              <a:buNone/>
              <a:defRPr sz="1400">
                <a:solidFill>
                  <a:srgbClr val="888888"/>
                </a:solidFill>
              </a:defRPr>
            </a:lvl9pPr>
          </a:lstStyle>
          <a:p/>
        </p:txBody>
      </p:sp>
      <p:sp>
        <p:nvSpPr>
          <p:cNvPr id="33" name="Google Shape;33;p20"/>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20"/>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20"/>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36" name="Google Shape;36;p20"/>
          <p:cNvCxnSpPr/>
          <p:nvPr/>
        </p:nvCxnSpPr>
        <p:spPr>
          <a:xfrm>
            <a:off x="1981200" y="4020408"/>
            <a:ext cx="8229601" cy="0"/>
          </a:xfrm>
          <a:prstGeom prst="straightConnector1">
            <a:avLst/>
          </a:prstGeom>
          <a:noFill/>
          <a:ln cap="flat" cmpd="sng" w="10000">
            <a:solidFill>
              <a:schemeClr val="accent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21"/>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1"/>
          <p:cNvSpPr txBox="1"/>
          <p:nvPr>
            <p:ph idx="1" type="body"/>
          </p:nvPr>
        </p:nvSpPr>
        <p:spPr>
          <a:xfrm>
            <a:off x="1143000" y="2057399"/>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0" name="Google Shape;40;p21"/>
          <p:cNvSpPr txBox="1"/>
          <p:nvPr>
            <p:ph idx="2" type="body"/>
          </p:nvPr>
        </p:nvSpPr>
        <p:spPr>
          <a:xfrm>
            <a:off x="6267612" y="2057400"/>
            <a:ext cx="4754880" cy="402336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1" name="Google Shape;41;p21"/>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21"/>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1"/>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sp>
        <p:nvSpPr>
          <p:cNvPr id="45" name="Google Shape;45;p22"/>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2"/>
          <p:cNvSpPr txBox="1"/>
          <p:nvPr>
            <p:ph idx="1" type="body"/>
          </p:nvPr>
        </p:nvSpPr>
        <p:spPr>
          <a:xfrm>
            <a:off x="1143000" y="2001511"/>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47" name="Google Shape;47;p22"/>
          <p:cNvSpPr txBox="1"/>
          <p:nvPr>
            <p:ph idx="2" type="body"/>
          </p:nvPr>
        </p:nvSpPr>
        <p:spPr>
          <a:xfrm>
            <a:off x="1143000" y="2721483"/>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48" name="Google Shape;48;p22"/>
          <p:cNvSpPr txBox="1"/>
          <p:nvPr>
            <p:ph idx="3" type="body"/>
          </p:nvPr>
        </p:nvSpPr>
        <p:spPr>
          <a:xfrm>
            <a:off x="6269173" y="1999032"/>
            <a:ext cx="4754880" cy="777240"/>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0"/>
              </a:spcBef>
              <a:spcAft>
                <a:spcPts val="0"/>
              </a:spcAft>
              <a:buSzPts val="1920"/>
              <a:buNone/>
              <a:defRPr b="1" sz="2400"/>
            </a:lvl1pPr>
            <a:lvl2pPr indent="-228600" lvl="1" marL="914400" algn="l">
              <a:lnSpc>
                <a:spcPct val="90000"/>
              </a:lnSpc>
              <a:spcBef>
                <a:spcPts val="200"/>
              </a:spcBef>
              <a:spcAft>
                <a:spcPts val="0"/>
              </a:spcAft>
              <a:buSzPts val="1600"/>
              <a:buNone/>
              <a:defRPr b="1" sz="2000"/>
            </a:lvl2pPr>
            <a:lvl3pPr indent="-228600" lvl="2" marL="1371600" algn="l">
              <a:lnSpc>
                <a:spcPct val="90000"/>
              </a:lnSpc>
              <a:spcBef>
                <a:spcPts val="400"/>
              </a:spcBef>
              <a:spcAft>
                <a:spcPts val="0"/>
              </a:spcAft>
              <a:buSzPts val="1440"/>
              <a:buNone/>
              <a:defRPr b="1" sz="1800"/>
            </a:lvl3pPr>
            <a:lvl4pPr indent="-228600" lvl="3" marL="1828800" algn="l">
              <a:lnSpc>
                <a:spcPct val="90000"/>
              </a:lnSpc>
              <a:spcBef>
                <a:spcPts val="400"/>
              </a:spcBef>
              <a:spcAft>
                <a:spcPts val="0"/>
              </a:spcAft>
              <a:buSzPts val="1280"/>
              <a:buNone/>
              <a:defRPr b="1" sz="1600"/>
            </a:lvl4pPr>
            <a:lvl5pPr indent="-228600" lvl="4" marL="2286000" algn="l">
              <a:lnSpc>
                <a:spcPct val="90000"/>
              </a:lnSpc>
              <a:spcBef>
                <a:spcPts val="400"/>
              </a:spcBef>
              <a:spcAft>
                <a:spcPts val="0"/>
              </a:spcAft>
              <a:buSzPts val="1280"/>
              <a:buNone/>
              <a:defRPr b="1" sz="1600"/>
            </a:lvl5pPr>
            <a:lvl6pPr indent="-228600" lvl="5" marL="2743200" algn="l">
              <a:lnSpc>
                <a:spcPct val="90000"/>
              </a:lnSpc>
              <a:spcBef>
                <a:spcPts val="400"/>
              </a:spcBef>
              <a:spcAft>
                <a:spcPts val="0"/>
              </a:spcAft>
              <a:buSzPts val="1280"/>
              <a:buNone/>
              <a:defRPr b="1" sz="1600"/>
            </a:lvl6pPr>
            <a:lvl7pPr indent="-228600" lvl="6" marL="3200400" algn="l">
              <a:lnSpc>
                <a:spcPct val="90000"/>
              </a:lnSpc>
              <a:spcBef>
                <a:spcPts val="400"/>
              </a:spcBef>
              <a:spcAft>
                <a:spcPts val="0"/>
              </a:spcAft>
              <a:buSzPts val="1280"/>
              <a:buNone/>
              <a:defRPr b="1" sz="1600"/>
            </a:lvl7pPr>
            <a:lvl8pPr indent="-228600" lvl="7" marL="3657600" algn="l">
              <a:lnSpc>
                <a:spcPct val="90000"/>
              </a:lnSpc>
              <a:spcBef>
                <a:spcPts val="400"/>
              </a:spcBef>
              <a:spcAft>
                <a:spcPts val="0"/>
              </a:spcAft>
              <a:buSzPts val="1280"/>
              <a:buNone/>
              <a:defRPr b="1" sz="1600"/>
            </a:lvl8pPr>
            <a:lvl9pPr indent="-228600" lvl="8" marL="4114800" algn="l">
              <a:lnSpc>
                <a:spcPct val="90000"/>
              </a:lnSpc>
              <a:spcBef>
                <a:spcPts val="400"/>
              </a:spcBef>
              <a:spcAft>
                <a:spcPts val="400"/>
              </a:spcAft>
              <a:buSzPts val="1280"/>
              <a:buNone/>
              <a:defRPr b="1" sz="1600"/>
            </a:lvl9pPr>
          </a:lstStyle>
          <a:p/>
        </p:txBody>
      </p:sp>
      <p:sp>
        <p:nvSpPr>
          <p:cNvPr id="49" name="Google Shape;49;p22"/>
          <p:cNvSpPr txBox="1"/>
          <p:nvPr>
            <p:ph idx="4" type="body"/>
          </p:nvPr>
        </p:nvSpPr>
        <p:spPr>
          <a:xfrm>
            <a:off x="6269173" y="2719322"/>
            <a:ext cx="4754880" cy="3383280"/>
          </a:xfrm>
          <a:prstGeom prst="rect">
            <a:avLst/>
          </a:prstGeom>
          <a:noFill/>
          <a:ln>
            <a:noFill/>
          </a:ln>
        </p:spPr>
        <p:txBody>
          <a:bodyPr anchorCtr="0" anchor="t" bIns="45700" lIns="91425" spcFirstLastPara="1" rIns="91425" wrap="square" tIns="45700">
            <a:normAutofit/>
          </a:bodyPr>
          <a:lstStyle>
            <a:lvl1pPr indent="-340360" lvl="0" marL="457200" algn="l">
              <a:lnSpc>
                <a:spcPct val="90000"/>
              </a:lnSpc>
              <a:spcBef>
                <a:spcPts val="1400"/>
              </a:spcBef>
              <a:spcAft>
                <a:spcPts val="0"/>
              </a:spcAft>
              <a:buSzPts val="1760"/>
              <a:buChar char="•"/>
              <a:defRPr sz="2200"/>
            </a:lvl1pPr>
            <a:lvl2pPr indent="-330200" lvl="1" marL="914400" algn="l">
              <a:lnSpc>
                <a:spcPct val="90000"/>
              </a:lnSpc>
              <a:spcBef>
                <a:spcPts val="200"/>
              </a:spcBef>
              <a:spcAft>
                <a:spcPts val="0"/>
              </a:spcAft>
              <a:buSzPts val="1600"/>
              <a:buChar char="•"/>
              <a:defRPr sz="2000"/>
            </a:lvl2pPr>
            <a:lvl3pPr indent="-320039" lvl="2" marL="1371600" algn="l">
              <a:lnSpc>
                <a:spcPct val="90000"/>
              </a:lnSpc>
              <a:spcBef>
                <a:spcPts val="400"/>
              </a:spcBef>
              <a:spcAft>
                <a:spcPts val="0"/>
              </a:spcAft>
              <a:buSzPts val="1440"/>
              <a:buChar char="•"/>
              <a:defRPr sz="1800"/>
            </a:lvl3pPr>
            <a:lvl4pPr indent="-309880" lvl="3" marL="1828800" algn="l">
              <a:lnSpc>
                <a:spcPct val="90000"/>
              </a:lnSpc>
              <a:spcBef>
                <a:spcPts val="400"/>
              </a:spcBef>
              <a:spcAft>
                <a:spcPts val="0"/>
              </a:spcAft>
              <a:buSzPts val="1280"/>
              <a:buChar char="•"/>
              <a:defRPr sz="1600"/>
            </a:lvl4pPr>
            <a:lvl5pPr indent="-309879" lvl="4" marL="2286000" algn="l">
              <a:lnSpc>
                <a:spcPct val="90000"/>
              </a:lnSpc>
              <a:spcBef>
                <a:spcPts val="400"/>
              </a:spcBef>
              <a:spcAft>
                <a:spcPts val="0"/>
              </a:spcAft>
              <a:buSzPts val="1280"/>
              <a:buChar char="•"/>
              <a:defRPr sz="1600"/>
            </a:lvl5pPr>
            <a:lvl6pPr indent="-309879" lvl="5" marL="2743200" algn="l">
              <a:lnSpc>
                <a:spcPct val="90000"/>
              </a:lnSpc>
              <a:spcBef>
                <a:spcPts val="400"/>
              </a:spcBef>
              <a:spcAft>
                <a:spcPts val="0"/>
              </a:spcAft>
              <a:buSzPts val="1280"/>
              <a:buChar char="•"/>
              <a:defRPr sz="1600"/>
            </a:lvl6pPr>
            <a:lvl7pPr indent="-309879" lvl="6" marL="3200400" algn="l">
              <a:lnSpc>
                <a:spcPct val="90000"/>
              </a:lnSpc>
              <a:spcBef>
                <a:spcPts val="400"/>
              </a:spcBef>
              <a:spcAft>
                <a:spcPts val="0"/>
              </a:spcAft>
              <a:buSzPts val="1280"/>
              <a:buChar char="•"/>
              <a:defRPr sz="1600"/>
            </a:lvl7pPr>
            <a:lvl8pPr indent="-309879" lvl="7" marL="3657600" algn="l">
              <a:lnSpc>
                <a:spcPct val="90000"/>
              </a:lnSpc>
              <a:spcBef>
                <a:spcPts val="400"/>
              </a:spcBef>
              <a:spcAft>
                <a:spcPts val="0"/>
              </a:spcAft>
              <a:buSzPts val="1280"/>
              <a:buChar char="•"/>
              <a:defRPr sz="1600"/>
            </a:lvl8pPr>
            <a:lvl9pPr indent="-309879" lvl="8" marL="4114800" algn="l">
              <a:lnSpc>
                <a:spcPct val="90000"/>
              </a:lnSpc>
              <a:spcBef>
                <a:spcPts val="400"/>
              </a:spcBef>
              <a:spcAft>
                <a:spcPts val="400"/>
              </a:spcAft>
              <a:buSzPts val="1280"/>
              <a:buChar char="•"/>
              <a:defRPr sz="1600"/>
            </a:lvl9pPr>
          </a:lstStyle>
          <a:p/>
        </p:txBody>
      </p:sp>
      <p:sp>
        <p:nvSpPr>
          <p:cNvPr id="50" name="Google Shape;50;p22"/>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22"/>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2"/>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3" name="Shape 53"/>
        <p:cNvGrpSpPr/>
        <p:nvPr/>
      </p:nvGrpSpPr>
      <p:grpSpPr>
        <a:xfrm>
          <a:off x="0" y="0"/>
          <a:ext cx="0" cy="0"/>
          <a:chOff x="0" y="0"/>
          <a:chExt cx="0" cy="0"/>
        </a:xfrm>
      </p:grpSpPr>
      <p:sp>
        <p:nvSpPr>
          <p:cNvPr id="54" name="Google Shape;54;p23"/>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3"/>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3"/>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3"/>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24"/>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24"/>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2" name="Shape 62"/>
        <p:cNvGrpSpPr/>
        <p:nvPr/>
      </p:nvGrpSpPr>
      <p:grpSpPr>
        <a:xfrm>
          <a:off x="0" y="0"/>
          <a:ext cx="0" cy="0"/>
          <a:chOff x="0" y="0"/>
          <a:chExt cx="0" cy="0"/>
        </a:xfrm>
      </p:grpSpPr>
      <p:sp>
        <p:nvSpPr>
          <p:cNvPr id="63" name="Google Shape;63;p25"/>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25"/>
          <p:cNvSpPr txBox="1"/>
          <p:nvPr>
            <p:ph idx="1" type="body"/>
          </p:nvPr>
        </p:nvSpPr>
        <p:spPr>
          <a:xfrm>
            <a:off x="5852159" y="1097280"/>
            <a:ext cx="5212080" cy="4663440"/>
          </a:xfrm>
          <a:prstGeom prst="rect">
            <a:avLst/>
          </a:prstGeom>
          <a:noFill/>
          <a:ln>
            <a:noFill/>
          </a:ln>
        </p:spPr>
        <p:txBody>
          <a:bodyPr anchorCtr="0" anchor="t" bIns="45700" lIns="91425" spcFirstLastPara="1" rIns="91425" wrap="square" tIns="45700">
            <a:normAutofit/>
          </a:bodyPr>
          <a:lstStyle>
            <a:lvl1pPr indent="-391160" lvl="0" marL="457200" algn="l">
              <a:lnSpc>
                <a:spcPct val="90000"/>
              </a:lnSpc>
              <a:spcBef>
                <a:spcPts val="1400"/>
              </a:spcBef>
              <a:spcAft>
                <a:spcPts val="0"/>
              </a:spcAft>
              <a:buSzPts val="2560"/>
              <a:buChar char="•"/>
              <a:defRPr sz="3200"/>
            </a:lvl1pPr>
            <a:lvl2pPr indent="-370840" lvl="1" marL="914400" algn="l">
              <a:lnSpc>
                <a:spcPct val="90000"/>
              </a:lnSpc>
              <a:spcBef>
                <a:spcPts val="200"/>
              </a:spcBef>
              <a:spcAft>
                <a:spcPts val="0"/>
              </a:spcAft>
              <a:buSzPts val="2240"/>
              <a:buChar char="•"/>
              <a:defRPr sz="2800"/>
            </a:lvl2pPr>
            <a:lvl3pPr indent="-350519" lvl="2" marL="1371600" algn="l">
              <a:lnSpc>
                <a:spcPct val="90000"/>
              </a:lnSpc>
              <a:spcBef>
                <a:spcPts val="400"/>
              </a:spcBef>
              <a:spcAft>
                <a:spcPts val="0"/>
              </a:spcAft>
              <a:buSzPts val="1920"/>
              <a:buChar char="•"/>
              <a:defRPr sz="2400"/>
            </a:lvl3pPr>
            <a:lvl4pPr indent="-330200" lvl="3" marL="1828800" algn="l">
              <a:lnSpc>
                <a:spcPct val="90000"/>
              </a:lnSpc>
              <a:spcBef>
                <a:spcPts val="400"/>
              </a:spcBef>
              <a:spcAft>
                <a:spcPts val="0"/>
              </a:spcAft>
              <a:buSzPts val="1600"/>
              <a:buChar char="•"/>
              <a:defRPr sz="2000"/>
            </a:lvl4pPr>
            <a:lvl5pPr indent="-330200" lvl="4" marL="2286000" algn="l">
              <a:lnSpc>
                <a:spcPct val="90000"/>
              </a:lnSpc>
              <a:spcBef>
                <a:spcPts val="400"/>
              </a:spcBef>
              <a:spcAft>
                <a:spcPts val="0"/>
              </a:spcAft>
              <a:buSzPts val="1600"/>
              <a:buChar char="•"/>
              <a:defRPr sz="2000"/>
            </a:lvl5pPr>
            <a:lvl6pPr indent="-330200" lvl="5" marL="2743200" algn="l">
              <a:lnSpc>
                <a:spcPct val="90000"/>
              </a:lnSpc>
              <a:spcBef>
                <a:spcPts val="400"/>
              </a:spcBef>
              <a:spcAft>
                <a:spcPts val="0"/>
              </a:spcAft>
              <a:buSzPts val="1600"/>
              <a:buChar char="•"/>
              <a:defRPr sz="2000"/>
            </a:lvl6pPr>
            <a:lvl7pPr indent="-330200" lvl="6" marL="3200400" algn="l">
              <a:lnSpc>
                <a:spcPct val="90000"/>
              </a:lnSpc>
              <a:spcBef>
                <a:spcPts val="400"/>
              </a:spcBef>
              <a:spcAft>
                <a:spcPts val="0"/>
              </a:spcAft>
              <a:buSzPts val="1600"/>
              <a:buChar char="•"/>
              <a:defRPr sz="2000"/>
            </a:lvl7pPr>
            <a:lvl8pPr indent="-330200" lvl="7" marL="3657600" algn="l">
              <a:lnSpc>
                <a:spcPct val="90000"/>
              </a:lnSpc>
              <a:spcBef>
                <a:spcPts val="400"/>
              </a:spcBef>
              <a:spcAft>
                <a:spcPts val="0"/>
              </a:spcAft>
              <a:buSzPts val="1600"/>
              <a:buChar char="•"/>
              <a:defRPr sz="2000"/>
            </a:lvl8pPr>
            <a:lvl9pPr indent="-330200" lvl="8" marL="4114800" algn="l">
              <a:lnSpc>
                <a:spcPct val="90000"/>
              </a:lnSpc>
              <a:spcBef>
                <a:spcPts val="400"/>
              </a:spcBef>
              <a:spcAft>
                <a:spcPts val="400"/>
              </a:spcAft>
              <a:buSzPts val="1600"/>
              <a:buChar char="•"/>
              <a:defRPr sz="2000"/>
            </a:lvl9pPr>
          </a:lstStyle>
          <a:p/>
        </p:txBody>
      </p:sp>
      <p:sp>
        <p:nvSpPr>
          <p:cNvPr id="65" name="Google Shape;65;p25"/>
          <p:cNvSpPr txBox="1"/>
          <p:nvPr>
            <p:ph idx="2" type="body"/>
          </p:nvPr>
        </p:nvSpPr>
        <p:spPr>
          <a:xfrm>
            <a:off x="1143000" y="2834640"/>
            <a:ext cx="3931920" cy="301752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66" name="Google Shape;66;p25"/>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25"/>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9" name="Shape 69"/>
        <p:cNvGrpSpPr/>
        <p:nvPr/>
      </p:nvGrpSpPr>
      <p:grpSpPr>
        <a:xfrm>
          <a:off x="0" y="0"/>
          <a:ext cx="0" cy="0"/>
          <a:chOff x="0" y="0"/>
          <a:chExt cx="0" cy="0"/>
        </a:xfrm>
      </p:grpSpPr>
      <p:sp>
        <p:nvSpPr>
          <p:cNvPr id="70" name="Google Shape;70;p26"/>
          <p:cNvSpPr txBox="1"/>
          <p:nvPr>
            <p:ph type="title"/>
          </p:nvPr>
        </p:nvSpPr>
        <p:spPr>
          <a:xfrm>
            <a:off x="1143000" y="1097280"/>
            <a:ext cx="3931920" cy="173736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4000"/>
              <a:buFont typeface="Corbel"/>
              <a:buNone/>
              <a:defRPr b="0"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26"/>
          <p:cNvSpPr/>
          <p:nvPr>
            <p:ph idx="2" type="pic"/>
          </p:nvPr>
        </p:nvSpPr>
        <p:spPr>
          <a:xfrm>
            <a:off x="5413248" y="1069847"/>
            <a:ext cx="6099048" cy="4800600"/>
          </a:xfrm>
          <a:prstGeom prst="rect">
            <a:avLst/>
          </a:prstGeom>
          <a:noFill/>
          <a:ln>
            <a:noFill/>
          </a:ln>
        </p:spPr>
        <p:txBody>
          <a:bodyPr anchorCtr="0" anchor="t" bIns="45700" lIns="274300" spcFirstLastPara="1" rIns="91425" wrap="square" tIns="182875">
            <a:normAutofit/>
          </a:bodyPr>
          <a:lstStyle>
            <a:lvl1pPr lvl="0" marR="0" rtl="0" algn="l">
              <a:lnSpc>
                <a:spcPct val="90000"/>
              </a:lnSpc>
              <a:spcBef>
                <a:spcPts val="14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1pPr>
            <a:lvl2pPr lvl="1" marR="0" rtl="0" algn="l">
              <a:lnSpc>
                <a:spcPct val="90000"/>
              </a:lnSpc>
              <a:spcBef>
                <a:spcPts val="200"/>
              </a:spcBef>
              <a:spcAft>
                <a:spcPts val="0"/>
              </a:spcAft>
              <a:buClr>
                <a:schemeClr val="accent1"/>
              </a:buClr>
              <a:buSzPts val="2240"/>
              <a:buFont typeface="Corbel"/>
              <a:buNone/>
              <a:defRPr b="0" i="0" sz="2800" u="none" cap="none" strike="noStrike">
                <a:solidFill>
                  <a:schemeClr val="accent1"/>
                </a:solidFill>
                <a:latin typeface="Corbel"/>
                <a:ea typeface="Corbel"/>
                <a:cs typeface="Corbel"/>
                <a:sym typeface="Corbel"/>
              </a:defRPr>
            </a:lvl2pPr>
            <a:lvl3pPr lvl="2" marR="0" rtl="0" algn="l">
              <a:lnSpc>
                <a:spcPct val="90000"/>
              </a:lnSpc>
              <a:spcBef>
                <a:spcPts val="400"/>
              </a:spcBef>
              <a:spcAft>
                <a:spcPts val="0"/>
              </a:spcAft>
              <a:buClr>
                <a:schemeClr val="accent1"/>
              </a:buClr>
              <a:buSzPts val="1920"/>
              <a:buFont typeface="Corbel"/>
              <a:buNone/>
              <a:defRPr b="0" i="0" sz="2400" u="none" cap="none" strike="noStrike">
                <a:solidFill>
                  <a:schemeClr val="accent1"/>
                </a:solidFill>
                <a:latin typeface="Corbel"/>
                <a:ea typeface="Corbel"/>
                <a:cs typeface="Corbel"/>
                <a:sym typeface="Corbel"/>
              </a:defRPr>
            </a:lvl3pPr>
            <a:lvl4pPr lvl="3"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4pPr>
            <a:lvl5pPr lvl="4"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5pPr>
            <a:lvl6pPr lvl="5"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6pPr>
            <a:lvl7pPr lvl="6"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7pPr>
            <a:lvl8pPr lvl="7" marR="0" rtl="0" algn="l">
              <a:lnSpc>
                <a:spcPct val="90000"/>
              </a:lnSpc>
              <a:spcBef>
                <a:spcPts val="400"/>
              </a:spcBef>
              <a:spcAft>
                <a:spcPts val="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8pPr>
            <a:lvl9pPr lvl="8" marR="0" rtl="0" algn="l">
              <a:lnSpc>
                <a:spcPct val="90000"/>
              </a:lnSpc>
              <a:spcBef>
                <a:spcPts val="400"/>
              </a:spcBef>
              <a:spcAft>
                <a:spcPts val="400"/>
              </a:spcAft>
              <a:buClr>
                <a:schemeClr val="accent1"/>
              </a:buClr>
              <a:buSzPts val="1600"/>
              <a:buFont typeface="Corbel"/>
              <a:buNone/>
              <a:defRPr b="0" i="0" sz="2000" u="none" cap="none" strike="noStrike">
                <a:solidFill>
                  <a:schemeClr val="accent1"/>
                </a:solidFill>
                <a:latin typeface="Corbel"/>
                <a:ea typeface="Corbel"/>
                <a:cs typeface="Corbel"/>
                <a:sym typeface="Corbel"/>
              </a:defRPr>
            </a:lvl9pPr>
          </a:lstStyle>
          <a:p/>
        </p:txBody>
      </p:sp>
      <p:sp>
        <p:nvSpPr>
          <p:cNvPr id="72" name="Google Shape;72;p26"/>
          <p:cNvSpPr txBox="1"/>
          <p:nvPr>
            <p:ph idx="1" type="body"/>
          </p:nvPr>
        </p:nvSpPr>
        <p:spPr>
          <a:xfrm>
            <a:off x="1143000" y="2834640"/>
            <a:ext cx="3931920" cy="288036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360"/>
              <a:buNone/>
              <a:defRPr sz="1700"/>
            </a:lvl1pPr>
            <a:lvl2pPr indent="-228600" lvl="1" marL="914400" algn="l">
              <a:lnSpc>
                <a:spcPct val="90000"/>
              </a:lnSpc>
              <a:spcBef>
                <a:spcPts val="200"/>
              </a:spcBef>
              <a:spcAft>
                <a:spcPts val="0"/>
              </a:spcAft>
              <a:buSzPts val="960"/>
              <a:buNone/>
              <a:defRPr sz="1200"/>
            </a:lvl2pPr>
            <a:lvl3pPr indent="-228600" lvl="2" marL="1371600" algn="l">
              <a:lnSpc>
                <a:spcPct val="90000"/>
              </a:lnSpc>
              <a:spcBef>
                <a:spcPts val="400"/>
              </a:spcBef>
              <a:spcAft>
                <a:spcPts val="0"/>
              </a:spcAft>
              <a:buSzPts val="800"/>
              <a:buNone/>
              <a:defRPr sz="1000"/>
            </a:lvl3pPr>
            <a:lvl4pPr indent="-228600" lvl="3" marL="1828800" algn="l">
              <a:lnSpc>
                <a:spcPct val="90000"/>
              </a:lnSpc>
              <a:spcBef>
                <a:spcPts val="400"/>
              </a:spcBef>
              <a:spcAft>
                <a:spcPts val="0"/>
              </a:spcAft>
              <a:buSzPts val="720"/>
              <a:buNone/>
              <a:defRPr sz="900"/>
            </a:lvl4pPr>
            <a:lvl5pPr indent="-228600" lvl="4" marL="2286000" algn="l">
              <a:lnSpc>
                <a:spcPct val="90000"/>
              </a:lnSpc>
              <a:spcBef>
                <a:spcPts val="400"/>
              </a:spcBef>
              <a:spcAft>
                <a:spcPts val="0"/>
              </a:spcAft>
              <a:buSzPts val="720"/>
              <a:buNone/>
              <a:defRPr sz="900"/>
            </a:lvl5pPr>
            <a:lvl6pPr indent="-228600" lvl="5" marL="2743200" algn="l">
              <a:lnSpc>
                <a:spcPct val="90000"/>
              </a:lnSpc>
              <a:spcBef>
                <a:spcPts val="400"/>
              </a:spcBef>
              <a:spcAft>
                <a:spcPts val="0"/>
              </a:spcAft>
              <a:buSzPts val="720"/>
              <a:buNone/>
              <a:defRPr sz="900"/>
            </a:lvl6pPr>
            <a:lvl7pPr indent="-228600" lvl="6" marL="3200400" algn="l">
              <a:lnSpc>
                <a:spcPct val="90000"/>
              </a:lnSpc>
              <a:spcBef>
                <a:spcPts val="400"/>
              </a:spcBef>
              <a:spcAft>
                <a:spcPts val="0"/>
              </a:spcAft>
              <a:buSzPts val="720"/>
              <a:buNone/>
              <a:defRPr sz="900"/>
            </a:lvl7pPr>
            <a:lvl8pPr indent="-228600" lvl="7" marL="3657600" algn="l">
              <a:lnSpc>
                <a:spcPct val="90000"/>
              </a:lnSpc>
              <a:spcBef>
                <a:spcPts val="400"/>
              </a:spcBef>
              <a:spcAft>
                <a:spcPts val="0"/>
              </a:spcAft>
              <a:buSzPts val="720"/>
              <a:buNone/>
              <a:defRPr sz="900"/>
            </a:lvl8pPr>
            <a:lvl9pPr indent="-228600" lvl="8" marL="4114800" algn="l">
              <a:lnSpc>
                <a:spcPct val="90000"/>
              </a:lnSpc>
              <a:spcBef>
                <a:spcPts val="400"/>
              </a:spcBef>
              <a:spcAft>
                <a:spcPts val="400"/>
              </a:spcAft>
              <a:buSzPts val="720"/>
              <a:buNone/>
              <a:defRPr sz="900"/>
            </a:lvl9pPr>
          </a:lstStyle>
          <a:p/>
        </p:txBody>
      </p:sp>
      <p:sp>
        <p:nvSpPr>
          <p:cNvPr id="73" name="Google Shape;73;p26"/>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6"/>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26"/>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9" name="Shape 9"/>
        <p:cNvGrpSpPr/>
        <p:nvPr/>
      </p:nvGrpSpPr>
      <p:grpSpPr>
        <a:xfrm>
          <a:off x="0" y="0"/>
          <a:ext cx="0" cy="0"/>
          <a:chOff x="0" y="0"/>
          <a:chExt cx="0" cy="0"/>
        </a:xfrm>
      </p:grpSpPr>
      <p:sp>
        <p:nvSpPr>
          <p:cNvPr id="10" name="Google Shape;10;p17"/>
          <p:cNvSpPr/>
          <p:nvPr/>
        </p:nvSpPr>
        <p:spPr>
          <a:xfrm>
            <a:off x="231140" y="243840"/>
            <a:ext cx="11724640" cy="6377939"/>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7"/>
          <p:cNvSpPr txBox="1"/>
          <p:nvPr>
            <p:ph type="title"/>
          </p:nvPr>
        </p:nvSpPr>
        <p:spPr>
          <a:xfrm>
            <a:off x="1143000" y="609600"/>
            <a:ext cx="9875520" cy="135636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accent1"/>
              </a:buClr>
              <a:buSzPts val="4400"/>
              <a:buFont typeface="Corbel"/>
              <a:buNone/>
              <a:defRPr b="0" i="0" sz="4400" u="none" cap="none" strike="noStrike">
                <a:solidFill>
                  <a:schemeClr val="accent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17"/>
          <p:cNvSpPr txBox="1"/>
          <p:nvPr>
            <p:ph idx="1" type="body"/>
          </p:nvPr>
        </p:nvSpPr>
        <p:spPr>
          <a:xfrm>
            <a:off x="1143000" y="2057400"/>
            <a:ext cx="9872871" cy="4038600"/>
          </a:xfrm>
          <a:prstGeom prst="rect">
            <a:avLst/>
          </a:prstGeom>
          <a:noFill/>
          <a:ln>
            <a:noFill/>
          </a:ln>
        </p:spPr>
        <p:txBody>
          <a:bodyPr anchorCtr="0" anchor="t" bIns="45700" lIns="91425" spcFirstLastPara="1" rIns="91425" wrap="square" tIns="45700">
            <a:normAutofit/>
          </a:bodyPr>
          <a:lstStyle>
            <a:lvl1pPr indent="-340360" lvl="0" marL="457200" marR="0" rtl="0" algn="l">
              <a:lnSpc>
                <a:spcPct val="90000"/>
              </a:lnSpc>
              <a:spcBef>
                <a:spcPts val="1400"/>
              </a:spcBef>
              <a:spcAft>
                <a:spcPts val="0"/>
              </a:spcAft>
              <a:buClr>
                <a:schemeClr val="accent1"/>
              </a:buClr>
              <a:buSzPts val="1760"/>
              <a:buFont typeface="Corbel"/>
              <a:buChar char="•"/>
              <a:defRPr b="0" i="0" sz="2200" u="none" cap="none" strike="noStrike">
                <a:solidFill>
                  <a:schemeClr val="accent1"/>
                </a:solidFill>
                <a:latin typeface="Corbel"/>
                <a:ea typeface="Corbel"/>
                <a:cs typeface="Corbel"/>
                <a:sym typeface="Corbel"/>
              </a:defRPr>
            </a:lvl1pPr>
            <a:lvl2pPr indent="-330200" lvl="1" marL="914400" marR="0" rtl="0" algn="l">
              <a:lnSpc>
                <a:spcPct val="90000"/>
              </a:lnSpc>
              <a:spcBef>
                <a:spcPts val="200"/>
              </a:spcBef>
              <a:spcAft>
                <a:spcPts val="0"/>
              </a:spcAft>
              <a:buClr>
                <a:schemeClr val="accent1"/>
              </a:buClr>
              <a:buSzPts val="1600"/>
              <a:buFont typeface="Corbel"/>
              <a:buChar char="•"/>
              <a:defRPr b="0" i="0" sz="2000" u="none" cap="none" strike="noStrike">
                <a:solidFill>
                  <a:schemeClr val="accent1"/>
                </a:solidFill>
                <a:latin typeface="Corbel"/>
                <a:ea typeface="Corbel"/>
                <a:cs typeface="Corbel"/>
                <a:sym typeface="Corbel"/>
              </a:defRPr>
            </a:lvl2pPr>
            <a:lvl3pPr indent="-320039" lvl="2" marL="1371600" marR="0" rtl="0" algn="l">
              <a:lnSpc>
                <a:spcPct val="90000"/>
              </a:lnSpc>
              <a:spcBef>
                <a:spcPts val="400"/>
              </a:spcBef>
              <a:spcAft>
                <a:spcPts val="0"/>
              </a:spcAft>
              <a:buClr>
                <a:schemeClr val="accent1"/>
              </a:buClr>
              <a:buSzPts val="1440"/>
              <a:buFont typeface="Corbel"/>
              <a:buChar char="•"/>
              <a:defRPr b="0" i="0" sz="1800" u="none" cap="none" strike="noStrike">
                <a:solidFill>
                  <a:schemeClr val="accent1"/>
                </a:solidFill>
                <a:latin typeface="Corbel"/>
                <a:ea typeface="Corbel"/>
                <a:cs typeface="Corbel"/>
                <a:sym typeface="Corbel"/>
              </a:defRPr>
            </a:lvl3pPr>
            <a:lvl4pPr indent="-309880" lvl="3" marL="18288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4pPr>
            <a:lvl5pPr indent="-309879" lvl="4" marL="22860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5pPr>
            <a:lvl6pPr indent="-309879" lvl="5" marL="27432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6pPr>
            <a:lvl7pPr indent="-309879" lvl="6" marL="32004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7pPr>
            <a:lvl8pPr indent="-309879" lvl="7" marL="3657600" marR="0" rtl="0" algn="l">
              <a:lnSpc>
                <a:spcPct val="90000"/>
              </a:lnSpc>
              <a:spcBef>
                <a:spcPts val="400"/>
              </a:spcBef>
              <a:spcAft>
                <a:spcPts val="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8pPr>
            <a:lvl9pPr indent="-309879" lvl="8" marL="4114800" marR="0" rtl="0" algn="l">
              <a:lnSpc>
                <a:spcPct val="90000"/>
              </a:lnSpc>
              <a:spcBef>
                <a:spcPts val="400"/>
              </a:spcBef>
              <a:spcAft>
                <a:spcPts val="400"/>
              </a:spcAft>
              <a:buClr>
                <a:schemeClr val="accent1"/>
              </a:buClr>
              <a:buSzPts val="1280"/>
              <a:buFont typeface="Corbel"/>
              <a:buChar char="•"/>
              <a:defRPr b="0" i="0" sz="1600" u="none" cap="none" strike="noStrike">
                <a:solidFill>
                  <a:schemeClr val="accent1"/>
                </a:solidFill>
                <a:latin typeface="Corbel"/>
                <a:ea typeface="Corbel"/>
                <a:cs typeface="Corbel"/>
                <a:sym typeface="Corbel"/>
              </a:defRPr>
            </a:lvl9pPr>
          </a:lstStyle>
          <a:p/>
        </p:txBody>
      </p:sp>
      <p:sp>
        <p:nvSpPr>
          <p:cNvPr id="13" name="Google Shape;13;p17"/>
          <p:cNvSpPr txBox="1"/>
          <p:nvPr>
            <p:ph idx="10" type="dt"/>
          </p:nvPr>
        </p:nvSpPr>
        <p:spPr>
          <a:xfrm>
            <a:off x="1142996" y="6223828"/>
            <a:ext cx="232907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4" name="Google Shape;14;p17"/>
          <p:cNvSpPr txBox="1"/>
          <p:nvPr>
            <p:ph idx="11" type="ftr"/>
          </p:nvPr>
        </p:nvSpPr>
        <p:spPr>
          <a:xfrm>
            <a:off x="3949148" y="6223828"/>
            <a:ext cx="4717774"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accent1"/>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5" name="Google Shape;15;p17"/>
          <p:cNvSpPr txBox="1"/>
          <p:nvPr>
            <p:ph idx="12" type="sldNum"/>
          </p:nvPr>
        </p:nvSpPr>
        <p:spPr>
          <a:xfrm>
            <a:off x="9329530" y="6223828"/>
            <a:ext cx="170621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Corbel"/>
                <a:ea typeface="Corbel"/>
                <a:cs typeface="Corbel"/>
                <a:sym typeface="Corbel"/>
              </a:defRPr>
            </a:lvl1pPr>
            <a:lvl2pPr indent="0" lvl="1" marL="0" marR="0" rtl="0" algn="r">
              <a:spcBef>
                <a:spcPts val="0"/>
              </a:spcBef>
              <a:buNone/>
              <a:defRPr b="0" i="0" sz="1200" u="none" cap="none" strike="noStrike">
                <a:solidFill>
                  <a:schemeClr val="accent1"/>
                </a:solidFill>
                <a:latin typeface="Corbel"/>
                <a:ea typeface="Corbel"/>
                <a:cs typeface="Corbel"/>
                <a:sym typeface="Corbel"/>
              </a:defRPr>
            </a:lvl2pPr>
            <a:lvl3pPr indent="0" lvl="2" marL="0" marR="0" rtl="0" algn="r">
              <a:spcBef>
                <a:spcPts val="0"/>
              </a:spcBef>
              <a:buNone/>
              <a:defRPr b="0" i="0" sz="1200" u="none" cap="none" strike="noStrike">
                <a:solidFill>
                  <a:schemeClr val="accent1"/>
                </a:solidFill>
                <a:latin typeface="Corbel"/>
                <a:ea typeface="Corbel"/>
                <a:cs typeface="Corbel"/>
                <a:sym typeface="Corbel"/>
              </a:defRPr>
            </a:lvl3pPr>
            <a:lvl4pPr indent="0" lvl="3" marL="0" marR="0" rtl="0" algn="r">
              <a:spcBef>
                <a:spcPts val="0"/>
              </a:spcBef>
              <a:buNone/>
              <a:defRPr b="0" i="0" sz="1200" u="none" cap="none" strike="noStrike">
                <a:solidFill>
                  <a:schemeClr val="accent1"/>
                </a:solidFill>
                <a:latin typeface="Corbel"/>
                <a:ea typeface="Corbel"/>
                <a:cs typeface="Corbel"/>
                <a:sym typeface="Corbel"/>
              </a:defRPr>
            </a:lvl4pPr>
            <a:lvl5pPr indent="0" lvl="4" marL="0" marR="0" rtl="0" algn="r">
              <a:spcBef>
                <a:spcPts val="0"/>
              </a:spcBef>
              <a:buNone/>
              <a:defRPr b="0" i="0" sz="1200" u="none" cap="none" strike="noStrike">
                <a:solidFill>
                  <a:schemeClr val="accent1"/>
                </a:solidFill>
                <a:latin typeface="Corbel"/>
                <a:ea typeface="Corbel"/>
                <a:cs typeface="Corbel"/>
                <a:sym typeface="Corbel"/>
              </a:defRPr>
            </a:lvl5pPr>
            <a:lvl6pPr indent="0" lvl="5" marL="0" marR="0" rtl="0" algn="r">
              <a:spcBef>
                <a:spcPts val="0"/>
              </a:spcBef>
              <a:buNone/>
              <a:defRPr b="0" i="0" sz="1200" u="none" cap="none" strike="noStrike">
                <a:solidFill>
                  <a:schemeClr val="accent1"/>
                </a:solidFill>
                <a:latin typeface="Corbel"/>
                <a:ea typeface="Corbel"/>
                <a:cs typeface="Corbel"/>
                <a:sym typeface="Corbel"/>
              </a:defRPr>
            </a:lvl6pPr>
            <a:lvl7pPr indent="0" lvl="6" marL="0" marR="0" rtl="0" algn="r">
              <a:spcBef>
                <a:spcPts val="0"/>
              </a:spcBef>
              <a:buNone/>
              <a:defRPr b="0" i="0" sz="1200" u="none" cap="none" strike="noStrike">
                <a:solidFill>
                  <a:schemeClr val="accent1"/>
                </a:solidFill>
                <a:latin typeface="Corbel"/>
                <a:ea typeface="Corbel"/>
                <a:cs typeface="Corbel"/>
                <a:sym typeface="Corbel"/>
              </a:defRPr>
            </a:lvl7pPr>
            <a:lvl8pPr indent="0" lvl="7" marL="0" marR="0" rtl="0" algn="r">
              <a:spcBef>
                <a:spcPts val="0"/>
              </a:spcBef>
              <a:buNone/>
              <a:defRPr b="0" i="0" sz="1200" u="none" cap="none" strike="noStrike">
                <a:solidFill>
                  <a:schemeClr val="accent1"/>
                </a:solidFill>
                <a:latin typeface="Corbel"/>
                <a:ea typeface="Corbel"/>
                <a:cs typeface="Corbel"/>
                <a:sym typeface="Corbel"/>
              </a:defRPr>
            </a:lvl8pPr>
            <a:lvl9pPr indent="0" lvl="8" marL="0" marR="0" rtl="0" algn="r">
              <a:spcBef>
                <a:spcPts val="0"/>
              </a:spcBef>
              <a:buNone/>
              <a:defRPr b="0"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gif"/><Relationship Id="rId4" Type="http://schemas.openxmlformats.org/officeDocument/2006/relationships/image" Target="../media/image2.png"/><Relationship Id="rId5"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2.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data.cityofchicago.org/" TargetMode="External"/><Relationship Id="rId4" Type="http://schemas.openxmlformats.org/officeDocument/2006/relationships/hyperlink" Target="https://www.housingstudies.org/" TargetMode="External"/><Relationship Id="rId5" Type="http://schemas.openxmlformats.org/officeDocument/2006/relationships/hyperlink" Target="https://developers.google.com/maps/documentatio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1.png"/><Relationship Id="rId9" Type="http://schemas.openxmlformats.org/officeDocument/2006/relationships/image" Target="../media/image12.jp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9.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
          <p:cNvSpPr txBox="1"/>
          <p:nvPr>
            <p:ph type="ctrTitle"/>
          </p:nvPr>
        </p:nvSpPr>
        <p:spPr>
          <a:xfrm>
            <a:off x="1173988" y="562336"/>
            <a:ext cx="9966960" cy="292608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FFFFFF"/>
              </a:buClr>
              <a:buSzPts val="6500"/>
              <a:buFont typeface="Rockwell"/>
              <a:buNone/>
            </a:pPr>
            <a:r>
              <a:rPr lang="en-US" sz="6500">
                <a:latin typeface="Rockwell"/>
                <a:ea typeface="Rockwell"/>
                <a:cs typeface="Rockwell"/>
                <a:sym typeface="Rockwell"/>
              </a:rPr>
              <a:t>AFFORDABLE HOUSING DEVELOPMENT</a:t>
            </a:r>
            <a:endParaRPr sz="6500">
              <a:latin typeface="Rockwell"/>
              <a:ea typeface="Rockwell"/>
              <a:cs typeface="Rockwell"/>
              <a:sym typeface="Rockwell"/>
            </a:endParaRPr>
          </a:p>
        </p:txBody>
      </p:sp>
      <p:sp>
        <p:nvSpPr>
          <p:cNvPr id="94" name="Google Shape;94;p1"/>
          <p:cNvSpPr txBox="1"/>
          <p:nvPr>
            <p:ph idx="1" type="subTitle"/>
          </p:nvPr>
        </p:nvSpPr>
        <p:spPr>
          <a:xfrm>
            <a:off x="653675" y="3991546"/>
            <a:ext cx="11007600" cy="2395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SzPts val="3200"/>
              <a:buNone/>
            </a:pPr>
            <a:r>
              <a:rPr lang="en-US" sz="4000">
                <a:latin typeface="Rockwell"/>
                <a:ea typeface="Rockwell"/>
                <a:cs typeface="Rockwell"/>
                <a:sym typeface="Rockwell"/>
              </a:rPr>
              <a:t>Group 4</a:t>
            </a:r>
            <a:endParaRPr/>
          </a:p>
          <a:p>
            <a:pPr indent="0" lvl="0" marL="0" rtl="0" algn="ctr">
              <a:lnSpc>
                <a:spcPct val="90000"/>
              </a:lnSpc>
              <a:spcBef>
                <a:spcPts val="1400"/>
              </a:spcBef>
              <a:spcAft>
                <a:spcPts val="0"/>
              </a:spcAft>
              <a:buSzPts val="3200"/>
              <a:buNone/>
            </a:pPr>
            <a:r>
              <a:rPr lang="en-US" sz="4000">
                <a:latin typeface="Rockwell"/>
                <a:ea typeface="Rockwell"/>
                <a:cs typeface="Rockwell"/>
                <a:sym typeface="Rockwell"/>
              </a:rPr>
              <a:t>Elio Aybar, Martin Copello, </a:t>
            </a:r>
            <a:endParaRPr/>
          </a:p>
          <a:p>
            <a:pPr indent="0" lvl="0" marL="0" rtl="0" algn="ctr">
              <a:lnSpc>
                <a:spcPct val="90000"/>
              </a:lnSpc>
              <a:spcBef>
                <a:spcPts val="1400"/>
              </a:spcBef>
              <a:spcAft>
                <a:spcPts val="0"/>
              </a:spcAft>
              <a:buSzPts val="3200"/>
              <a:buNone/>
            </a:pPr>
            <a:r>
              <a:rPr lang="en-US" sz="4000">
                <a:latin typeface="Rockwell"/>
                <a:ea typeface="Rockwell"/>
                <a:cs typeface="Rockwell"/>
                <a:sym typeface="Rockwell"/>
              </a:rPr>
              <a:t>Matthew Fligiel, Matt Norgren</a:t>
            </a:r>
            <a:endParaRPr sz="4000">
              <a:latin typeface="Rockwell"/>
              <a:ea typeface="Rockwell"/>
              <a:cs typeface="Rockwell"/>
              <a:sym typeface="Rockwe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9"/>
          <p:cNvSpPr txBox="1"/>
          <p:nvPr>
            <p:ph type="title"/>
          </p:nvPr>
        </p:nvSpPr>
        <p:spPr>
          <a:xfrm>
            <a:off x="1158288" y="445825"/>
            <a:ext cx="9875400" cy="135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Design Considerations I: Data</a:t>
            </a:r>
            <a:endParaRPr>
              <a:latin typeface="Rockwell"/>
              <a:ea typeface="Rockwell"/>
              <a:cs typeface="Rockwell"/>
              <a:sym typeface="Rockwell"/>
            </a:endParaRPr>
          </a:p>
        </p:txBody>
      </p:sp>
      <p:sp>
        <p:nvSpPr>
          <p:cNvPr id="211" name="Google Shape;211;p9"/>
          <p:cNvSpPr txBox="1"/>
          <p:nvPr>
            <p:ph idx="1" type="body"/>
          </p:nvPr>
        </p:nvSpPr>
        <p:spPr>
          <a:xfrm>
            <a:off x="1159488" y="1955075"/>
            <a:ext cx="9873000" cy="4038600"/>
          </a:xfrm>
          <a:prstGeom prst="rect">
            <a:avLst/>
          </a:prstGeom>
          <a:noFill/>
          <a:ln>
            <a:noFill/>
          </a:ln>
        </p:spPr>
        <p:txBody>
          <a:bodyPr anchorCtr="0" anchor="t" bIns="45700" lIns="91425" spcFirstLastPara="1" rIns="91425" wrap="square" tIns="45700">
            <a:normAutofit/>
          </a:bodyPr>
          <a:lstStyle/>
          <a:p>
            <a:pPr indent="-246380" lvl="0" marL="228600" rtl="0" algn="l">
              <a:spcBef>
                <a:spcPts val="0"/>
              </a:spcBef>
              <a:spcAft>
                <a:spcPts val="0"/>
              </a:spcAft>
              <a:buSzPts val="3000"/>
              <a:buChar char="•"/>
            </a:pPr>
            <a:r>
              <a:rPr lang="en-US" sz="3000"/>
              <a:t>ETL Scripts written in Python and R</a:t>
            </a:r>
            <a:endParaRPr sz="3000"/>
          </a:p>
          <a:p>
            <a:pPr indent="0" lvl="0" marL="0" rtl="0" algn="l">
              <a:lnSpc>
                <a:spcPct val="90000"/>
              </a:lnSpc>
              <a:spcBef>
                <a:spcPts val="0"/>
              </a:spcBef>
              <a:spcAft>
                <a:spcPts val="0"/>
              </a:spcAft>
              <a:buNone/>
            </a:pPr>
            <a:r>
              <a:t/>
            </a:r>
            <a:endParaRPr sz="3000"/>
          </a:p>
          <a:p>
            <a:pPr indent="-246380" lvl="0" marL="228600" rtl="0" algn="l">
              <a:lnSpc>
                <a:spcPct val="90000"/>
              </a:lnSpc>
              <a:spcBef>
                <a:spcPts val="0"/>
              </a:spcBef>
              <a:spcAft>
                <a:spcPts val="0"/>
              </a:spcAft>
              <a:buSzPts val="3000"/>
              <a:buChar char="•"/>
            </a:pPr>
            <a:r>
              <a:rPr lang="en-US" sz="3000"/>
              <a:t>Keys were generated for tables (neighborhood from latitude and longitude, or from address):</a:t>
            </a:r>
            <a:endParaRPr sz="3000"/>
          </a:p>
          <a:p>
            <a:pPr indent="-246380" lvl="1" marL="457200" rtl="0" algn="l">
              <a:lnSpc>
                <a:spcPct val="90000"/>
              </a:lnSpc>
              <a:spcBef>
                <a:spcPts val="200"/>
              </a:spcBef>
              <a:spcAft>
                <a:spcPts val="0"/>
              </a:spcAft>
              <a:buSzPts val="3000"/>
              <a:buChar char="○"/>
            </a:pPr>
            <a:r>
              <a:rPr lang="en-US" sz="3000"/>
              <a:t>Chicago neighborhood shapefiles</a:t>
            </a:r>
            <a:endParaRPr sz="3000"/>
          </a:p>
          <a:p>
            <a:pPr indent="-246380" lvl="1" marL="457200" rtl="0" algn="l">
              <a:lnSpc>
                <a:spcPct val="90000"/>
              </a:lnSpc>
              <a:spcBef>
                <a:spcPts val="600"/>
              </a:spcBef>
              <a:spcAft>
                <a:spcPts val="0"/>
              </a:spcAft>
              <a:buSzPts val="3000"/>
              <a:buChar char="○"/>
            </a:pPr>
            <a:r>
              <a:rPr lang="en-US" sz="3000"/>
              <a:t>Geocodes via GeoPy and Google’s Geocoding API via GCP to obtain Latitude and Longitude from address</a:t>
            </a:r>
            <a:endParaRPr sz="3000"/>
          </a:p>
          <a:p>
            <a:pPr indent="-246380" lvl="1" marL="457200" rtl="0" algn="l">
              <a:lnSpc>
                <a:spcPct val="90000"/>
              </a:lnSpc>
              <a:spcBef>
                <a:spcPts val="600"/>
              </a:spcBef>
              <a:spcAft>
                <a:spcPts val="0"/>
              </a:spcAft>
              <a:buSzPts val="3000"/>
              <a:buChar char="○"/>
            </a:pPr>
            <a:r>
              <a:rPr lang="en-US" sz="3000"/>
              <a:t>Web-scraping Walk-Scores to calculate “walkability” of area</a:t>
            </a:r>
            <a:endParaRPr sz="3000"/>
          </a:p>
          <a:p>
            <a:pPr indent="-55879" lvl="0" marL="228600" rtl="0" algn="l">
              <a:lnSpc>
                <a:spcPct val="90000"/>
              </a:lnSpc>
              <a:spcBef>
                <a:spcPts val="1800"/>
              </a:spcBef>
              <a:spcAft>
                <a:spcPts val="0"/>
              </a:spcAft>
              <a:buSzPts val="2000"/>
              <a:buNone/>
            </a:pPr>
            <a:r>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10"/>
          <p:cNvSpPr txBox="1"/>
          <p:nvPr>
            <p:ph type="title"/>
          </p:nvPr>
        </p:nvSpPr>
        <p:spPr>
          <a:xfrm>
            <a:off x="1158238" y="445825"/>
            <a:ext cx="9875400" cy="135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Design Considerations II: Implementation</a:t>
            </a:r>
            <a:endParaRPr>
              <a:latin typeface="Rockwell"/>
              <a:ea typeface="Rockwell"/>
              <a:cs typeface="Rockwell"/>
              <a:sym typeface="Rockwell"/>
            </a:endParaRPr>
          </a:p>
        </p:txBody>
      </p:sp>
      <p:sp>
        <p:nvSpPr>
          <p:cNvPr id="217" name="Google Shape;217;p10"/>
          <p:cNvSpPr txBox="1"/>
          <p:nvPr>
            <p:ph idx="1" type="body"/>
          </p:nvPr>
        </p:nvSpPr>
        <p:spPr>
          <a:xfrm>
            <a:off x="1159488" y="1945425"/>
            <a:ext cx="9873000" cy="4038600"/>
          </a:xfrm>
          <a:prstGeom prst="rect">
            <a:avLst/>
          </a:prstGeom>
          <a:noFill/>
          <a:ln>
            <a:noFill/>
          </a:ln>
        </p:spPr>
        <p:txBody>
          <a:bodyPr anchorCtr="0" anchor="t" bIns="45700" lIns="91425" spcFirstLastPara="1" rIns="91425" wrap="square" tIns="45700">
            <a:normAutofit/>
          </a:bodyPr>
          <a:lstStyle/>
          <a:p>
            <a:pPr indent="-261620" lvl="0" marL="228600" rtl="0" algn="l">
              <a:lnSpc>
                <a:spcPct val="90000"/>
              </a:lnSpc>
              <a:spcBef>
                <a:spcPts val="0"/>
              </a:spcBef>
              <a:spcAft>
                <a:spcPts val="0"/>
              </a:spcAft>
              <a:buSzPts val="3000"/>
              <a:buChar char="•"/>
            </a:pPr>
            <a:r>
              <a:rPr lang="en-US" sz="3000"/>
              <a:t>Number of tables and joins are not extensive, so this pipeline can be implemented locally given enough disk space</a:t>
            </a:r>
            <a:endParaRPr sz="3000"/>
          </a:p>
          <a:p>
            <a:pPr indent="-261620" lvl="0" marL="228600" rtl="0" algn="l">
              <a:lnSpc>
                <a:spcPct val="90000"/>
              </a:lnSpc>
              <a:spcBef>
                <a:spcPts val="1400"/>
              </a:spcBef>
              <a:spcAft>
                <a:spcPts val="0"/>
              </a:spcAft>
              <a:buSzPts val="3000"/>
              <a:buChar char="•"/>
            </a:pPr>
            <a:r>
              <a:rPr lang="en-US" sz="3000"/>
              <a:t>Due to the archival nature of our data, our application can be used as an OLAP system.</a:t>
            </a:r>
            <a:endParaRPr sz="3000"/>
          </a:p>
          <a:p>
            <a:pPr indent="-261620" lvl="0" marL="228600" rtl="0" algn="l">
              <a:lnSpc>
                <a:spcPct val="90000"/>
              </a:lnSpc>
              <a:spcBef>
                <a:spcPts val="1400"/>
              </a:spcBef>
              <a:spcAft>
                <a:spcPts val="0"/>
              </a:spcAft>
              <a:buSzPts val="3000"/>
              <a:buChar char="•"/>
            </a:pPr>
            <a:r>
              <a:rPr lang="en-US" sz="3000"/>
              <a:t>Snowflake data model</a:t>
            </a:r>
            <a:endParaRPr sz="3000"/>
          </a:p>
          <a:p>
            <a:pPr indent="-261620" lvl="0" marL="228600" rtl="0" algn="l">
              <a:lnSpc>
                <a:spcPct val="90000"/>
              </a:lnSpc>
              <a:spcBef>
                <a:spcPts val="1400"/>
              </a:spcBef>
              <a:spcAft>
                <a:spcPts val="0"/>
              </a:spcAft>
              <a:buSzPts val="3000"/>
              <a:buChar char="•"/>
            </a:pPr>
            <a:r>
              <a:rPr lang="en-US" sz="3000"/>
              <a:t>One to many relationship between individual address and neighborhood requires definition of granularity at neighborhood level</a:t>
            </a:r>
            <a:endParaRPr sz="3000"/>
          </a:p>
          <a:p>
            <a:pPr indent="-71120" lvl="0" marL="228600" rtl="0" algn="l">
              <a:lnSpc>
                <a:spcPct val="90000"/>
              </a:lnSpc>
              <a:spcBef>
                <a:spcPts val="1400"/>
              </a:spcBef>
              <a:spcAft>
                <a:spcPts val="0"/>
              </a:spcAft>
              <a:buSzPts val="1760"/>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11"/>
          <p:cNvSpPr txBox="1"/>
          <p:nvPr>
            <p:ph type="title"/>
          </p:nvPr>
        </p:nvSpPr>
        <p:spPr>
          <a:xfrm>
            <a:off x="661479" y="2750850"/>
            <a:ext cx="2614800" cy="13563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500"/>
              <a:buFont typeface="Rockwell"/>
              <a:buNone/>
            </a:pPr>
            <a:r>
              <a:rPr lang="en-US" sz="4500">
                <a:latin typeface="Rockwell"/>
                <a:ea typeface="Rockwell"/>
                <a:cs typeface="Rockwell"/>
                <a:sym typeface="Rockwell"/>
              </a:rPr>
              <a:t>EER </a:t>
            </a:r>
            <a:br>
              <a:rPr lang="en-US" sz="4500">
                <a:latin typeface="Rockwell"/>
                <a:ea typeface="Rockwell"/>
                <a:cs typeface="Rockwell"/>
                <a:sym typeface="Rockwell"/>
              </a:rPr>
            </a:br>
            <a:r>
              <a:rPr lang="en-US" sz="4500">
                <a:latin typeface="Rockwell"/>
                <a:ea typeface="Rockwell"/>
                <a:cs typeface="Rockwell"/>
                <a:sym typeface="Rockwell"/>
              </a:rPr>
              <a:t>Diagram</a:t>
            </a:r>
            <a:endParaRPr sz="4500">
              <a:latin typeface="Rockwell"/>
              <a:ea typeface="Rockwell"/>
              <a:cs typeface="Rockwell"/>
              <a:sym typeface="Rockwell"/>
            </a:endParaRPr>
          </a:p>
        </p:txBody>
      </p:sp>
      <p:pic>
        <p:nvPicPr>
          <p:cNvPr id="223" name="Google Shape;223;p11"/>
          <p:cNvPicPr preferRelativeResize="0"/>
          <p:nvPr/>
        </p:nvPicPr>
        <p:blipFill>
          <a:blip r:embed="rId3">
            <a:alphaModFix/>
          </a:blip>
          <a:stretch>
            <a:fillRect/>
          </a:stretch>
        </p:blipFill>
        <p:spPr>
          <a:xfrm>
            <a:off x="3592100" y="250800"/>
            <a:ext cx="8039950" cy="63563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12"/>
          <p:cNvSpPr txBox="1"/>
          <p:nvPr>
            <p:ph type="title"/>
          </p:nvPr>
        </p:nvSpPr>
        <p:spPr>
          <a:xfrm>
            <a:off x="201168" y="2106172"/>
            <a:ext cx="3045000" cy="264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3500"/>
              <a:buFont typeface="Rockwell"/>
              <a:buNone/>
            </a:pPr>
            <a:r>
              <a:rPr lang="en-US" sz="3000">
                <a:latin typeface="Rockwell"/>
                <a:ea typeface="Rockwell"/>
                <a:cs typeface="Rockwell"/>
                <a:sym typeface="Rockwell"/>
              </a:rPr>
              <a:t>Dimensional Model</a:t>
            </a:r>
            <a:endParaRPr sz="3000">
              <a:latin typeface="Rockwell"/>
              <a:ea typeface="Rockwell"/>
              <a:cs typeface="Rockwell"/>
              <a:sym typeface="Rockwell"/>
            </a:endParaRPr>
          </a:p>
        </p:txBody>
      </p:sp>
      <p:pic>
        <p:nvPicPr>
          <p:cNvPr id="229" name="Google Shape;229;p12"/>
          <p:cNvPicPr preferRelativeResize="0"/>
          <p:nvPr/>
        </p:nvPicPr>
        <p:blipFill>
          <a:blip r:embed="rId3">
            <a:alphaModFix/>
          </a:blip>
          <a:stretch>
            <a:fillRect/>
          </a:stretch>
        </p:blipFill>
        <p:spPr>
          <a:xfrm>
            <a:off x="2584750" y="360800"/>
            <a:ext cx="9369549" cy="6136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3"/>
          <p:cNvSpPr txBox="1"/>
          <p:nvPr>
            <p:ph type="title"/>
          </p:nvPr>
        </p:nvSpPr>
        <p:spPr>
          <a:xfrm>
            <a:off x="1158288" y="326050"/>
            <a:ext cx="9875400" cy="135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Corbel"/>
              <a:buNone/>
            </a:pPr>
            <a:r>
              <a:rPr lang="en-US">
                <a:latin typeface="Rockwell"/>
                <a:ea typeface="Rockwell"/>
                <a:cs typeface="Rockwell"/>
                <a:sym typeface="Rockwell"/>
              </a:rPr>
              <a:t>Preliminary Expectations</a:t>
            </a:r>
            <a:endParaRPr>
              <a:latin typeface="Rockwell"/>
              <a:ea typeface="Rockwell"/>
              <a:cs typeface="Rockwell"/>
              <a:sym typeface="Rockwell"/>
            </a:endParaRPr>
          </a:p>
        </p:txBody>
      </p:sp>
      <p:sp>
        <p:nvSpPr>
          <p:cNvPr id="235" name="Google Shape;235;p13"/>
          <p:cNvSpPr/>
          <p:nvPr/>
        </p:nvSpPr>
        <p:spPr>
          <a:xfrm rot="-5400000">
            <a:off x="641289" y="1966025"/>
            <a:ext cx="1856100" cy="1371600"/>
          </a:xfrm>
          <a:prstGeom prst="rightArrow">
            <a:avLst>
              <a:gd fmla="val 50000" name="adj1"/>
              <a:gd fmla="val 50000" name="adj2"/>
            </a:avLst>
          </a:prstGeom>
          <a:solidFill>
            <a:schemeClr val="accent1"/>
          </a:solidFill>
          <a:ln cap="flat" cmpd="sng" w="1905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36" name="Google Shape;236;p13"/>
          <p:cNvSpPr/>
          <p:nvPr/>
        </p:nvSpPr>
        <p:spPr>
          <a:xfrm rot="5400000">
            <a:off x="6980700" y="1966032"/>
            <a:ext cx="1856100" cy="1371600"/>
          </a:xfrm>
          <a:prstGeom prst="rightArrow">
            <a:avLst>
              <a:gd fmla="val 50000" name="adj1"/>
              <a:gd fmla="val 50000" name="adj2"/>
            </a:avLst>
          </a:prstGeom>
          <a:solidFill>
            <a:schemeClr val="accent1"/>
          </a:solidFill>
          <a:ln cap="flat" cmpd="sng" w="1905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37" name="Google Shape;237;p13"/>
          <p:cNvSpPr txBox="1"/>
          <p:nvPr/>
        </p:nvSpPr>
        <p:spPr>
          <a:xfrm>
            <a:off x="2628030" y="1723775"/>
            <a:ext cx="2960400" cy="1143000"/>
          </a:xfrm>
          <a:prstGeom prst="rect">
            <a:avLst/>
          </a:prstGeom>
          <a:noFill/>
          <a:ln>
            <a:noFill/>
          </a:ln>
        </p:spPr>
        <p:txBody>
          <a:bodyPr anchorCtr="0" anchor="t" bIns="45700" lIns="91425" spcFirstLastPara="1" rIns="91425" wrap="square" tIns="45700">
            <a:normAutofit/>
          </a:bodyPr>
          <a:lstStyle/>
          <a:p>
            <a:pPr indent="0" lvl="0" marL="45720" marR="0" rtl="0" algn="l">
              <a:lnSpc>
                <a:spcPct val="80000"/>
              </a:lnSpc>
              <a:spcBef>
                <a:spcPts val="0"/>
              </a:spcBef>
              <a:spcAft>
                <a:spcPts val="0"/>
              </a:spcAft>
              <a:buClr>
                <a:schemeClr val="accent1"/>
              </a:buClr>
              <a:buSzPts val="1628"/>
              <a:buFont typeface="Corbel"/>
              <a:buNone/>
            </a:pPr>
            <a:r>
              <a:rPr b="1" lang="en-US" sz="3000">
                <a:solidFill>
                  <a:schemeClr val="accent1"/>
                </a:solidFill>
                <a:latin typeface="Corbel"/>
                <a:ea typeface="Corbel"/>
                <a:cs typeface="Corbel"/>
                <a:sym typeface="Corbel"/>
              </a:rPr>
              <a:t>Greater number of affordable housing developments</a:t>
            </a:r>
            <a:endParaRPr b="1" sz="3000">
              <a:solidFill>
                <a:schemeClr val="accent1"/>
              </a:solidFill>
              <a:latin typeface="Corbel"/>
              <a:ea typeface="Corbel"/>
              <a:cs typeface="Corbel"/>
              <a:sym typeface="Corbel"/>
            </a:endParaRPr>
          </a:p>
        </p:txBody>
      </p:sp>
      <p:sp>
        <p:nvSpPr>
          <p:cNvPr id="238" name="Google Shape;238;p13"/>
          <p:cNvSpPr txBox="1"/>
          <p:nvPr/>
        </p:nvSpPr>
        <p:spPr>
          <a:xfrm>
            <a:off x="1143000" y="3924300"/>
            <a:ext cx="5397600" cy="2037900"/>
          </a:xfrm>
          <a:prstGeom prst="rect">
            <a:avLst/>
          </a:prstGeom>
          <a:noFill/>
          <a:ln>
            <a:noFill/>
          </a:ln>
        </p:spPr>
        <p:txBody>
          <a:bodyPr anchorCtr="0" anchor="t" bIns="45700" lIns="91425" spcFirstLastPara="1" rIns="91425" wrap="square" tIns="45700">
            <a:normAutofit/>
          </a:bodyPr>
          <a:lstStyle/>
          <a:p>
            <a:pPr indent="-261620" lvl="0" marL="228600" marR="0" rtl="0" algn="l">
              <a:lnSpc>
                <a:spcPct val="90000"/>
              </a:lnSpc>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In less affluent areas</a:t>
            </a:r>
            <a:endParaRPr sz="3000">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abandoned buildings</a:t>
            </a:r>
            <a:endParaRPr sz="3000">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In highly-commercialized areas</a:t>
            </a:r>
            <a:endParaRPr sz="3000">
              <a:solidFill>
                <a:schemeClr val="accent1"/>
              </a:solidFill>
              <a:latin typeface="Corbel"/>
              <a:ea typeface="Corbel"/>
              <a:cs typeface="Corbel"/>
              <a:sym typeface="Corbel"/>
            </a:endParaRPr>
          </a:p>
        </p:txBody>
      </p:sp>
      <p:sp>
        <p:nvSpPr>
          <p:cNvPr id="239" name="Google Shape;239;p13"/>
          <p:cNvSpPr txBox="1"/>
          <p:nvPr/>
        </p:nvSpPr>
        <p:spPr>
          <a:xfrm>
            <a:off x="7222958" y="3853344"/>
            <a:ext cx="3753000" cy="2179800"/>
          </a:xfrm>
          <a:prstGeom prst="rect">
            <a:avLst/>
          </a:prstGeom>
          <a:noFill/>
          <a:ln>
            <a:noFill/>
          </a:ln>
        </p:spPr>
        <p:txBody>
          <a:bodyPr anchorCtr="0" anchor="t" bIns="45700" lIns="91425" spcFirstLastPara="1" rIns="91425" wrap="square" tIns="45700">
            <a:normAutofit/>
          </a:bodyPr>
          <a:lstStyle/>
          <a:p>
            <a:pPr indent="-261620" lvl="0" marL="228600" marR="0" rtl="0" algn="l">
              <a:lnSpc>
                <a:spcPct val="90000"/>
              </a:lnSpc>
              <a:spcBef>
                <a:spcPts val="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public transit</a:t>
            </a:r>
            <a:endParaRPr sz="3000">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parks</a:t>
            </a:r>
            <a:endParaRPr sz="3000">
              <a:latin typeface="Corbel"/>
              <a:ea typeface="Corbel"/>
              <a:cs typeface="Corbel"/>
              <a:sym typeface="Corbel"/>
            </a:endParaRPr>
          </a:p>
          <a:p>
            <a:pPr indent="-71120" lvl="0" marL="228600" marR="0" rtl="0" algn="l">
              <a:lnSpc>
                <a:spcPct val="90000"/>
              </a:lnSpc>
              <a:spcBef>
                <a:spcPts val="1400"/>
              </a:spcBef>
              <a:spcAft>
                <a:spcPts val="0"/>
              </a:spcAft>
              <a:buClr>
                <a:schemeClr val="accent1"/>
              </a:buClr>
              <a:buSzPts val="1760"/>
              <a:buFont typeface="Corbel"/>
              <a:buNone/>
            </a:pPr>
            <a:r>
              <a:t/>
            </a:r>
            <a:endParaRPr sz="3000">
              <a:solidFill>
                <a:schemeClr val="accent1"/>
              </a:solidFill>
              <a:latin typeface="Corbel"/>
              <a:ea typeface="Corbel"/>
              <a:cs typeface="Corbel"/>
              <a:sym typeface="Corbel"/>
            </a:endParaRPr>
          </a:p>
        </p:txBody>
      </p:sp>
      <p:sp>
        <p:nvSpPr>
          <p:cNvPr id="240" name="Google Shape;240;p13"/>
          <p:cNvSpPr txBox="1"/>
          <p:nvPr/>
        </p:nvSpPr>
        <p:spPr>
          <a:xfrm>
            <a:off x="8946530" y="1723775"/>
            <a:ext cx="2960400" cy="11430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accent1"/>
              </a:buClr>
              <a:buSzPts val="1628"/>
              <a:buFont typeface="Corbel"/>
              <a:buNone/>
            </a:pPr>
            <a:r>
              <a:rPr b="1" lang="en-US" sz="3000">
                <a:solidFill>
                  <a:schemeClr val="accent1"/>
                </a:solidFill>
                <a:latin typeface="Corbel"/>
                <a:ea typeface="Corbel"/>
                <a:cs typeface="Corbel"/>
                <a:sym typeface="Corbel"/>
              </a:rPr>
              <a:t>Fewer</a:t>
            </a:r>
            <a:r>
              <a:rPr b="1" lang="en-US" sz="3000">
                <a:solidFill>
                  <a:schemeClr val="accent1"/>
                </a:solidFill>
                <a:latin typeface="Corbel"/>
                <a:ea typeface="Corbel"/>
                <a:cs typeface="Corbel"/>
                <a:sym typeface="Corbel"/>
              </a:rPr>
              <a:t> number of affordable housing developments</a:t>
            </a:r>
            <a:endParaRPr b="1" sz="3000">
              <a:solidFill>
                <a:schemeClr val="accent1"/>
              </a:solidFill>
              <a:latin typeface="Corbel"/>
              <a:ea typeface="Corbel"/>
              <a:cs typeface="Corbel"/>
              <a:sym typeface="Cor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g7ecb2728e1_0_18"/>
          <p:cNvSpPr txBox="1"/>
          <p:nvPr>
            <p:ph type="title"/>
          </p:nvPr>
        </p:nvSpPr>
        <p:spPr>
          <a:xfrm>
            <a:off x="1158300" y="301850"/>
            <a:ext cx="9875400" cy="13563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accent1"/>
              </a:buClr>
              <a:buSzPts val="4400"/>
              <a:buFont typeface="Corbel"/>
              <a:buNone/>
            </a:pPr>
            <a:r>
              <a:rPr lang="en-US">
                <a:latin typeface="Rockwell"/>
                <a:ea typeface="Rockwell"/>
                <a:cs typeface="Rockwell"/>
                <a:sym typeface="Rockwell"/>
              </a:rPr>
              <a:t>Actual Results</a:t>
            </a:r>
            <a:endParaRPr>
              <a:latin typeface="Rockwell"/>
              <a:ea typeface="Rockwell"/>
              <a:cs typeface="Rockwell"/>
              <a:sym typeface="Rockwell"/>
            </a:endParaRPr>
          </a:p>
        </p:txBody>
      </p:sp>
      <p:sp>
        <p:nvSpPr>
          <p:cNvPr id="247" name="Google Shape;247;g7ecb2728e1_0_18"/>
          <p:cNvSpPr/>
          <p:nvPr/>
        </p:nvSpPr>
        <p:spPr>
          <a:xfrm rot="-5400000">
            <a:off x="663814" y="1966025"/>
            <a:ext cx="1856100" cy="1371600"/>
          </a:xfrm>
          <a:prstGeom prst="rightArrow">
            <a:avLst>
              <a:gd fmla="val 50000" name="adj1"/>
              <a:gd fmla="val 50000" name="adj2"/>
            </a:avLst>
          </a:prstGeom>
          <a:solidFill>
            <a:schemeClr val="accent1"/>
          </a:solidFill>
          <a:ln cap="flat" cmpd="sng" w="1905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48" name="Google Shape;248;g7ecb2728e1_0_18"/>
          <p:cNvSpPr/>
          <p:nvPr/>
        </p:nvSpPr>
        <p:spPr>
          <a:xfrm rot="5400000">
            <a:off x="6989150" y="1991132"/>
            <a:ext cx="1856100" cy="1371600"/>
          </a:xfrm>
          <a:prstGeom prst="rightArrow">
            <a:avLst>
              <a:gd fmla="val 50000" name="adj1"/>
              <a:gd fmla="val 50000" name="adj2"/>
            </a:avLst>
          </a:prstGeom>
          <a:solidFill>
            <a:schemeClr val="accent1"/>
          </a:solidFill>
          <a:ln cap="flat" cmpd="sng" w="19050">
            <a:solidFill>
              <a:srgbClr val="364A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249" name="Google Shape;249;g7ecb2728e1_0_18"/>
          <p:cNvSpPr txBox="1"/>
          <p:nvPr/>
        </p:nvSpPr>
        <p:spPr>
          <a:xfrm>
            <a:off x="2620580" y="1723775"/>
            <a:ext cx="2947500" cy="1143000"/>
          </a:xfrm>
          <a:prstGeom prst="rect">
            <a:avLst/>
          </a:prstGeom>
          <a:noFill/>
          <a:ln>
            <a:noFill/>
          </a:ln>
        </p:spPr>
        <p:txBody>
          <a:bodyPr anchorCtr="0" anchor="t" bIns="45700" lIns="91425" spcFirstLastPara="1" rIns="91425" wrap="square" tIns="45700">
            <a:noAutofit/>
          </a:bodyPr>
          <a:lstStyle/>
          <a:p>
            <a:pPr indent="0" lvl="0" marL="45720" marR="0" rtl="0" algn="l">
              <a:lnSpc>
                <a:spcPct val="80000"/>
              </a:lnSpc>
              <a:spcBef>
                <a:spcPts val="0"/>
              </a:spcBef>
              <a:spcAft>
                <a:spcPts val="0"/>
              </a:spcAft>
              <a:buClr>
                <a:schemeClr val="accent1"/>
              </a:buClr>
              <a:buSzPts val="1628"/>
              <a:buFont typeface="Corbel"/>
              <a:buNone/>
            </a:pPr>
            <a:r>
              <a:rPr b="1" lang="en-US" sz="3000">
                <a:solidFill>
                  <a:schemeClr val="accent1"/>
                </a:solidFill>
                <a:latin typeface="Corbel"/>
                <a:ea typeface="Corbel"/>
                <a:cs typeface="Corbel"/>
                <a:sym typeface="Corbel"/>
              </a:rPr>
              <a:t>Greater number of affordable housing developments</a:t>
            </a:r>
            <a:endParaRPr b="1" sz="3000">
              <a:solidFill>
                <a:schemeClr val="accent1"/>
              </a:solidFill>
              <a:latin typeface="Corbel"/>
              <a:ea typeface="Corbel"/>
              <a:cs typeface="Corbel"/>
              <a:sym typeface="Corbel"/>
            </a:endParaRPr>
          </a:p>
        </p:txBody>
      </p:sp>
      <p:sp>
        <p:nvSpPr>
          <p:cNvPr id="250" name="Google Shape;250;g7ecb2728e1_0_18"/>
          <p:cNvSpPr txBox="1"/>
          <p:nvPr/>
        </p:nvSpPr>
        <p:spPr>
          <a:xfrm>
            <a:off x="8928248" y="1647575"/>
            <a:ext cx="2658900" cy="1143000"/>
          </a:xfrm>
          <a:prstGeom prst="rect">
            <a:avLst/>
          </a:prstGeom>
          <a:noFill/>
          <a:ln>
            <a:noFill/>
          </a:ln>
        </p:spPr>
        <p:txBody>
          <a:bodyPr anchorCtr="0" anchor="t" bIns="45700" lIns="91425" spcFirstLastPara="1" rIns="91425" wrap="square" tIns="45700">
            <a:noAutofit/>
          </a:bodyPr>
          <a:lstStyle/>
          <a:p>
            <a:pPr indent="0" lvl="0" marL="45720" marR="0" rtl="0" algn="l">
              <a:lnSpc>
                <a:spcPct val="80000"/>
              </a:lnSpc>
              <a:spcBef>
                <a:spcPts val="0"/>
              </a:spcBef>
              <a:spcAft>
                <a:spcPts val="0"/>
              </a:spcAft>
              <a:buClr>
                <a:schemeClr val="accent1"/>
              </a:buClr>
              <a:buSzPts val="1628"/>
              <a:buFont typeface="Corbel"/>
              <a:buNone/>
            </a:pPr>
            <a:r>
              <a:rPr b="1" lang="en-US" sz="3000">
                <a:solidFill>
                  <a:schemeClr val="accent1"/>
                </a:solidFill>
                <a:latin typeface="Corbel"/>
                <a:ea typeface="Corbel"/>
                <a:cs typeface="Corbel"/>
                <a:sym typeface="Corbel"/>
              </a:rPr>
              <a:t>Fewer number of affordable housing developments</a:t>
            </a:r>
            <a:endParaRPr b="1" sz="3000">
              <a:solidFill>
                <a:schemeClr val="accent1"/>
              </a:solidFill>
              <a:latin typeface="Corbel"/>
              <a:ea typeface="Corbel"/>
              <a:cs typeface="Corbel"/>
              <a:sym typeface="Corbel"/>
            </a:endParaRPr>
          </a:p>
        </p:txBody>
      </p:sp>
      <p:sp>
        <p:nvSpPr>
          <p:cNvPr id="251" name="Google Shape;251;g7ecb2728e1_0_18"/>
          <p:cNvSpPr txBox="1"/>
          <p:nvPr/>
        </p:nvSpPr>
        <p:spPr>
          <a:xfrm>
            <a:off x="1158300" y="3681175"/>
            <a:ext cx="5670300" cy="3275100"/>
          </a:xfrm>
          <a:prstGeom prst="rect">
            <a:avLst/>
          </a:prstGeom>
          <a:noFill/>
          <a:ln>
            <a:noFill/>
          </a:ln>
        </p:spPr>
        <p:txBody>
          <a:bodyPr anchorCtr="0" anchor="t" bIns="45700" lIns="91425" spcFirstLastPara="1" rIns="91425" wrap="square" tIns="45700">
            <a:noAutofit/>
          </a:bodyPr>
          <a:lstStyle/>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In less affluent areas </a:t>
            </a:r>
            <a:r>
              <a:rPr lang="en-US" sz="3600">
                <a:solidFill>
                  <a:schemeClr val="accent1"/>
                </a:solidFill>
                <a:latin typeface="Corbel"/>
                <a:ea typeface="Corbel"/>
                <a:cs typeface="Corbel"/>
                <a:sym typeface="Corbel"/>
              </a:rPr>
              <a:t>✔</a:t>
            </a:r>
            <a:endParaRPr sz="3600">
              <a:solidFill>
                <a:schemeClr val="accent1"/>
              </a:solidFill>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abandoned buildings  </a:t>
            </a:r>
            <a:r>
              <a:rPr lang="en-US" sz="3600">
                <a:solidFill>
                  <a:schemeClr val="accent1"/>
                </a:solidFill>
                <a:latin typeface="Corbel"/>
                <a:ea typeface="Corbel"/>
                <a:cs typeface="Corbel"/>
                <a:sym typeface="Corbel"/>
              </a:rPr>
              <a:t>~</a:t>
            </a:r>
            <a:endParaRPr sz="3600">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In highly-commercialized  </a:t>
            </a:r>
            <a:r>
              <a:rPr lang="en-US" sz="3600">
                <a:solidFill>
                  <a:schemeClr val="accent1"/>
                </a:solidFill>
                <a:latin typeface="Corbel"/>
                <a:ea typeface="Corbel"/>
                <a:cs typeface="Corbel"/>
                <a:sym typeface="Corbel"/>
              </a:rPr>
              <a:t>~ </a:t>
            </a:r>
            <a:endParaRPr sz="3600">
              <a:solidFill>
                <a:schemeClr val="accent1"/>
              </a:solidFill>
              <a:latin typeface="Corbel"/>
              <a:ea typeface="Corbel"/>
              <a:cs typeface="Corbel"/>
              <a:sym typeface="Corbel"/>
            </a:endParaRPr>
          </a:p>
          <a:p>
            <a:pPr indent="0" lvl="0" marL="0" marR="0" rtl="0" algn="l">
              <a:lnSpc>
                <a:spcPct val="90000"/>
              </a:lnSpc>
              <a:spcBef>
                <a:spcPts val="1400"/>
              </a:spcBef>
              <a:spcAft>
                <a:spcPts val="0"/>
              </a:spcAft>
              <a:buNone/>
            </a:pPr>
            <a:r>
              <a:rPr lang="en-US" sz="3000">
                <a:solidFill>
                  <a:schemeClr val="accent1"/>
                </a:solidFill>
                <a:latin typeface="Corbel"/>
                <a:ea typeface="Corbel"/>
                <a:cs typeface="Corbel"/>
                <a:sym typeface="Corbel"/>
              </a:rPr>
              <a:t>   </a:t>
            </a:r>
            <a:r>
              <a:rPr lang="en-US" sz="3000">
                <a:solidFill>
                  <a:schemeClr val="accent1"/>
                </a:solidFill>
                <a:latin typeface="Corbel"/>
                <a:ea typeface="Corbel"/>
                <a:cs typeface="Corbel"/>
                <a:sym typeface="Corbel"/>
              </a:rPr>
              <a:t>areas						</a:t>
            </a:r>
            <a:endParaRPr sz="3000">
              <a:solidFill>
                <a:schemeClr val="accent1"/>
              </a:solidFill>
              <a:latin typeface="Corbel"/>
              <a:ea typeface="Corbel"/>
              <a:cs typeface="Corbel"/>
              <a:sym typeface="Corbel"/>
            </a:endParaRPr>
          </a:p>
        </p:txBody>
      </p:sp>
      <p:sp>
        <p:nvSpPr>
          <p:cNvPr id="252" name="Google Shape;252;g7ecb2728e1_0_18"/>
          <p:cNvSpPr txBox="1"/>
          <p:nvPr/>
        </p:nvSpPr>
        <p:spPr>
          <a:xfrm>
            <a:off x="7231399" y="3695700"/>
            <a:ext cx="4044000" cy="2179800"/>
          </a:xfrm>
          <a:prstGeom prst="rect">
            <a:avLst/>
          </a:prstGeom>
          <a:noFill/>
          <a:ln>
            <a:noFill/>
          </a:ln>
        </p:spPr>
        <p:txBody>
          <a:bodyPr anchorCtr="0" anchor="t" bIns="45700" lIns="91425" spcFirstLastPara="1" rIns="91425" wrap="square" tIns="45700">
            <a:noAutofit/>
          </a:bodyPr>
          <a:lstStyle/>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public transit  </a:t>
            </a:r>
            <a:r>
              <a:rPr lang="en-US" sz="3600">
                <a:solidFill>
                  <a:schemeClr val="accent1"/>
                </a:solidFill>
                <a:latin typeface="Corbel"/>
                <a:ea typeface="Corbel"/>
                <a:cs typeface="Corbel"/>
                <a:sym typeface="Corbel"/>
              </a:rPr>
              <a:t>~</a:t>
            </a:r>
            <a:endParaRPr sz="3600">
              <a:latin typeface="Corbel"/>
              <a:ea typeface="Corbel"/>
              <a:cs typeface="Corbel"/>
              <a:sym typeface="Corbel"/>
            </a:endParaRPr>
          </a:p>
          <a:p>
            <a:pPr indent="-261620" lvl="0" marL="228600" marR="0" rtl="0" algn="l">
              <a:lnSpc>
                <a:spcPct val="90000"/>
              </a:lnSpc>
              <a:spcBef>
                <a:spcPts val="1400"/>
              </a:spcBef>
              <a:spcAft>
                <a:spcPts val="0"/>
              </a:spcAft>
              <a:buClr>
                <a:schemeClr val="accent1"/>
              </a:buClr>
              <a:buSzPts val="3000"/>
              <a:buFont typeface="Corbel"/>
              <a:buChar char="•"/>
            </a:pPr>
            <a:r>
              <a:rPr lang="en-US" sz="3000">
                <a:solidFill>
                  <a:schemeClr val="accent1"/>
                </a:solidFill>
                <a:latin typeface="Corbel"/>
                <a:ea typeface="Corbel"/>
                <a:cs typeface="Corbel"/>
                <a:sym typeface="Corbel"/>
              </a:rPr>
              <a:t>Near parks       </a:t>
            </a:r>
            <a:r>
              <a:rPr lang="en-US" sz="3600">
                <a:solidFill>
                  <a:schemeClr val="accent1"/>
                </a:solidFill>
                <a:latin typeface="Corbel"/>
                <a:ea typeface="Corbel"/>
                <a:cs typeface="Corbel"/>
                <a:sym typeface="Corbel"/>
              </a:rPr>
              <a:t>X</a:t>
            </a:r>
            <a:endParaRPr sz="3600">
              <a:latin typeface="Corbel"/>
              <a:ea typeface="Corbel"/>
              <a:cs typeface="Corbel"/>
              <a:sym typeface="Corbel"/>
            </a:endParaRPr>
          </a:p>
          <a:p>
            <a:pPr indent="-71120" lvl="0" marL="228600" marR="0" rtl="0" algn="l">
              <a:lnSpc>
                <a:spcPct val="90000"/>
              </a:lnSpc>
              <a:spcBef>
                <a:spcPts val="1400"/>
              </a:spcBef>
              <a:spcAft>
                <a:spcPts val="0"/>
              </a:spcAft>
              <a:buClr>
                <a:schemeClr val="accent1"/>
              </a:buClr>
              <a:buSzPts val="1760"/>
              <a:buFont typeface="Corbel"/>
              <a:buNone/>
            </a:pPr>
            <a:r>
              <a:t/>
            </a:r>
            <a:endParaRPr sz="3000">
              <a:solidFill>
                <a:schemeClr val="accent1"/>
              </a:solidFill>
              <a:latin typeface="Corbel"/>
              <a:ea typeface="Corbel"/>
              <a:cs typeface="Corbel"/>
              <a:sym typeface="Corbe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g7ecb2728e1_0_1"/>
          <p:cNvSpPr txBox="1"/>
          <p:nvPr>
            <p:ph type="title"/>
          </p:nvPr>
        </p:nvSpPr>
        <p:spPr>
          <a:xfrm>
            <a:off x="7264600" y="480275"/>
            <a:ext cx="4091400" cy="5365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Distance from Housing Developments to One Instance of Public Transportation</a:t>
            </a:r>
            <a:endParaRPr>
              <a:latin typeface="Rockwell"/>
              <a:ea typeface="Rockwell"/>
              <a:cs typeface="Rockwell"/>
              <a:sym typeface="Rockwell"/>
            </a:endParaRPr>
          </a:p>
        </p:txBody>
      </p:sp>
      <p:pic>
        <p:nvPicPr>
          <p:cNvPr id="259" name="Google Shape;259;g7ecb2728e1_0_1"/>
          <p:cNvPicPr preferRelativeResize="0"/>
          <p:nvPr/>
        </p:nvPicPr>
        <p:blipFill>
          <a:blip r:embed="rId3">
            <a:alphaModFix/>
          </a:blip>
          <a:stretch>
            <a:fillRect/>
          </a:stretch>
        </p:blipFill>
        <p:spPr>
          <a:xfrm>
            <a:off x="334250" y="282300"/>
            <a:ext cx="5829576" cy="6311100"/>
          </a:xfrm>
          <a:prstGeom prst="rect">
            <a:avLst/>
          </a:prstGeom>
          <a:noFill/>
          <a:ln>
            <a:noFill/>
          </a:ln>
        </p:spPr>
      </p:pic>
      <p:pic>
        <p:nvPicPr>
          <p:cNvPr id="260" name="Google Shape;260;g7ecb2728e1_0_1"/>
          <p:cNvPicPr preferRelativeResize="0"/>
          <p:nvPr/>
        </p:nvPicPr>
        <p:blipFill>
          <a:blip r:embed="rId4">
            <a:alphaModFix/>
          </a:blip>
          <a:stretch>
            <a:fillRect/>
          </a:stretch>
        </p:blipFill>
        <p:spPr>
          <a:xfrm>
            <a:off x="3693526" y="282300"/>
            <a:ext cx="2266950" cy="914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g80cf1d02b4_0_9"/>
          <p:cNvSpPr txBox="1"/>
          <p:nvPr>
            <p:ph type="title"/>
          </p:nvPr>
        </p:nvSpPr>
        <p:spPr>
          <a:xfrm>
            <a:off x="943500" y="438675"/>
            <a:ext cx="103050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Number of Units by Bus and L Distance</a:t>
            </a:r>
            <a:endParaRPr>
              <a:latin typeface="Rockwell"/>
              <a:ea typeface="Rockwell"/>
              <a:cs typeface="Rockwell"/>
              <a:sym typeface="Rockwell"/>
            </a:endParaRPr>
          </a:p>
        </p:txBody>
      </p:sp>
      <p:pic>
        <p:nvPicPr>
          <p:cNvPr id="267" name="Google Shape;267;g80cf1d02b4_0_9"/>
          <p:cNvPicPr preferRelativeResize="0"/>
          <p:nvPr/>
        </p:nvPicPr>
        <p:blipFill>
          <a:blip r:embed="rId3">
            <a:alphaModFix/>
          </a:blip>
          <a:stretch>
            <a:fillRect/>
          </a:stretch>
        </p:blipFill>
        <p:spPr>
          <a:xfrm>
            <a:off x="943492" y="1794963"/>
            <a:ext cx="7472633" cy="4563474"/>
          </a:xfrm>
          <a:prstGeom prst="rect">
            <a:avLst/>
          </a:prstGeom>
          <a:noFill/>
          <a:ln>
            <a:noFill/>
          </a:ln>
          <a:effectLst>
            <a:outerShdw blurRad="57150" rotWithShape="0" algn="bl" dir="5400000" dist="19050">
              <a:srgbClr val="000000">
                <a:alpha val="50000"/>
              </a:srgbClr>
            </a:outerShdw>
          </a:effectLst>
        </p:spPr>
      </p:pic>
      <p:pic>
        <p:nvPicPr>
          <p:cNvPr id="268" name="Google Shape;268;g80cf1d02b4_0_9"/>
          <p:cNvPicPr preferRelativeResize="0"/>
          <p:nvPr/>
        </p:nvPicPr>
        <p:blipFill>
          <a:blip r:embed="rId4">
            <a:alphaModFix/>
          </a:blip>
          <a:stretch>
            <a:fillRect/>
          </a:stretch>
        </p:blipFill>
        <p:spPr>
          <a:xfrm>
            <a:off x="8715025" y="2500313"/>
            <a:ext cx="2228850" cy="1857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g80cf1d02b4_0_18"/>
          <p:cNvSpPr txBox="1"/>
          <p:nvPr>
            <p:ph type="title"/>
          </p:nvPr>
        </p:nvSpPr>
        <p:spPr>
          <a:xfrm>
            <a:off x="459000" y="313150"/>
            <a:ext cx="112740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Most units did have access to nearby parks</a:t>
            </a:r>
            <a:endParaRPr>
              <a:latin typeface="Rockwell"/>
              <a:ea typeface="Rockwell"/>
              <a:cs typeface="Rockwell"/>
              <a:sym typeface="Rockwell"/>
            </a:endParaRPr>
          </a:p>
        </p:txBody>
      </p:sp>
      <p:pic>
        <p:nvPicPr>
          <p:cNvPr id="275" name="Google Shape;275;g80cf1d02b4_0_18"/>
          <p:cNvPicPr preferRelativeResize="0"/>
          <p:nvPr/>
        </p:nvPicPr>
        <p:blipFill>
          <a:blip r:embed="rId3">
            <a:alphaModFix/>
          </a:blip>
          <a:stretch>
            <a:fillRect/>
          </a:stretch>
        </p:blipFill>
        <p:spPr>
          <a:xfrm>
            <a:off x="1634742" y="1669450"/>
            <a:ext cx="8922520" cy="432975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16"/>
          <p:cNvSpPr txBox="1"/>
          <p:nvPr>
            <p:ph type="title"/>
          </p:nvPr>
        </p:nvSpPr>
        <p:spPr>
          <a:xfrm>
            <a:off x="1065900" y="91800"/>
            <a:ext cx="10060200" cy="1493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Corbel"/>
              <a:buNone/>
            </a:pPr>
            <a:r>
              <a:rPr lang="en-US" sz="3000">
                <a:latin typeface="Rockwell"/>
                <a:ea typeface="Rockwell"/>
                <a:cs typeface="Rockwell"/>
                <a:sym typeface="Rockwell"/>
              </a:rPr>
              <a:t>Affordable Housing Developments and Percentage of Neighborhood Below Poverty Line (Centered at 13%)</a:t>
            </a:r>
            <a:endParaRPr sz="3000">
              <a:latin typeface="Rockwell"/>
              <a:ea typeface="Rockwell"/>
              <a:cs typeface="Rockwell"/>
              <a:sym typeface="Rockwell"/>
            </a:endParaRPr>
          </a:p>
        </p:txBody>
      </p:sp>
      <p:pic>
        <p:nvPicPr>
          <p:cNvPr descr="https://attachments.office.net/owa/mcopello@uchicago.edu/service.svc/s/GetAttachmentThumbnail?id=AAMkADdjMzVjYTU2LWZlOWMtNDVmOC1hMmMzLWQyYTAzYmZiMzJiMwBGAAAAAAB10m8U4e7cR7VPPH0bE0vyBwBFOEW4p9%2FAQZNCA3lZyND1AAAAAAEMAABFOEW4p9%2FAQZNCA3lZyND1AACmGri9AAABEgAQAMLRzf8IMCZJsTvW0Ug%2Bu5k%3D&amp;thumbnailType=2&amp;owa=outlook.office.com&amp;scriptVer=2020021701.13&amp;X-OWA-CANARY=y9G0SdRGh06HZ3CwUK9BcEAKm2Dvu9cY16_j_va102UY0IP0i7UDQMdASEtSr1gqGNW-IC6SlOQ.&amp;token=eyJhbGciOiJSUzI1NiIsImtpZCI6IjU2MzU4ODUyMzRCOTI1MkRERTAwNTc2NkQ5RDlGMjc2NTY1RjYzRTIiLCJ4NXQiOiJWaldJVWpTNUpTM2VBRmRtMmRueWRsWmZZLUkiLCJ0eXAiOiJKV1QifQ.eyJvcmlnaW4iOiJodHRwczovL291dGxvb2sub2ZmaWNlLmNvbSIsInZlciI6IkV4Y2hhbmdlLkNhbGxiYWNrLlYxIiwiYXBwY3R4c2VuZGVyIjoiT3dhRG93bmxvYWRAODNiMDJjOTItNWYyNi00OGVkLTllNWItNmMyZmNhNDZhOGU2IiwiaXNzcmluZyI6IldXIiwiYXBwY3R4Ijoie1wibXNleGNocHJvdFwiOlwib3dhXCIsXCJwcmltYXJ5c2lkXCI6XCJTLTEtNS0yMS0xODYyMTgyMTY0LTIxMTI0OTI0NTctMzIwNjU3MTQ0LTIyMzQxMzI5XCIsXCJwdWlkXCI6XCIxMTUzODAxMTE1MjA0NzMyMzc4XCIsXCJvaWRcIjpcIjcwYmY1YjVlLWM5YTYtNDFiYi05MjI3LTZmMjQzMTg2OWMwN1wiLFwic2NvcGVcIjpcIk93YURvd25sb2FkXCJ9IiwibmJmIjoxNTgyODU0MDM4LCJleHAiOjE1ODI4NTQ2MzgsImlzcyI6IjAwMDAwMDAyLTAwMDAtMGZmMS1jZTAwLTAwMDAwMDAwMDAwMEA4M2IwMmM5Mi01ZjI2LTQ4ZWQtOWU1Yi02YzJmY2E0NmE4ZTYiLCJhdWQiOiIwMDAwMDAwMi0wMDAwLTBmZjEtY2UwMC0wMDAwMDAwMDAwMDAvYXR0YWNobWVudHMub2ZmaWNlLm5ldEA4M2IwMmM5Mi01ZjI2LTQ4ZWQtOWU1Yi02YzJmY2E0NmE4ZTYifQ.i1MWsb_jdGP8HTUv-JAgRGy6wXedQo6djfsRoV24vkRdz-BPAbn4WS68m2udlA2-P7yJ9vNCaGVTCvrMtnPsKOzIWmBWr3hRI6FrmywFJsuGjsI4YCmwlQaK-t9oom1_xu1RVj_06vJXLY9BYN99km_G_YrPsgDHqhaEnZheC4FWu_cQaMtERZ2iJ-Qw5Ayx5fVghlrvcabhmXdC8ENYxmDEDBEaqwYwVWSlEbzSDXM9wybA_4Uoibjm7xja9WMb8ly5ePVtxYyzrrYPhKT5Q0evtX_REIVBG5DXq2t3cP04tqB3omyzzCdaipgCwM8xa1P_EeBPT3hoyQpZvZEGmw&amp;animation=true" id="281" name="Google Shape;281;p16"/>
          <p:cNvPicPr preferRelativeResize="0"/>
          <p:nvPr/>
        </p:nvPicPr>
        <p:blipFill rotWithShape="1">
          <a:blip r:embed="rId3">
            <a:alphaModFix/>
          </a:blip>
          <a:srcRect b="0" l="0" r="0" t="0"/>
          <a:stretch/>
        </p:blipFill>
        <p:spPr>
          <a:xfrm>
            <a:off x="265326" y="1473399"/>
            <a:ext cx="5928974" cy="4865399"/>
          </a:xfrm>
          <a:prstGeom prst="rect">
            <a:avLst/>
          </a:prstGeom>
          <a:noFill/>
          <a:ln>
            <a:noFill/>
          </a:ln>
          <a:effectLst>
            <a:outerShdw blurRad="57150" rotWithShape="0" algn="bl" dir="5400000" dist="19050">
              <a:srgbClr val="000000">
                <a:alpha val="50000"/>
              </a:srgbClr>
            </a:outerShdw>
          </a:effectLst>
        </p:spPr>
      </p:pic>
      <p:pic>
        <p:nvPicPr>
          <p:cNvPr id="282" name="Google Shape;282;p16"/>
          <p:cNvPicPr preferRelativeResize="0"/>
          <p:nvPr/>
        </p:nvPicPr>
        <p:blipFill>
          <a:blip r:embed="rId4">
            <a:alphaModFix/>
          </a:blip>
          <a:stretch>
            <a:fillRect/>
          </a:stretch>
        </p:blipFill>
        <p:spPr>
          <a:xfrm>
            <a:off x="1065900" y="5404450"/>
            <a:ext cx="2123950" cy="840550"/>
          </a:xfrm>
          <a:prstGeom prst="rect">
            <a:avLst/>
          </a:prstGeom>
          <a:noFill/>
          <a:ln>
            <a:noFill/>
          </a:ln>
          <a:effectLst>
            <a:outerShdw blurRad="57150" rotWithShape="0" algn="bl" dir="5400000" dist="19050">
              <a:srgbClr val="000000">
                <a:alpha val="50000"/>
              </a:srgbClr>
            </a:outerShdw>
          </a:effectLst>
        </p:spPr>
      </p:pic>
      <p:pic>
        <p:nvPicPr>
          <p:cNvPr id="283" name="Google Shape;283;p16"/>
          <p:cNvPicPr preferRelativeResize="0"/>
          <p:nvPr/>
        </p:nvPicPr>
        <p:blipFill>
          <a:blip r:embed="rId5">
            <a:alphaModFix/>
          </a:blip>
          <a:stretch>
            <a:fillRect/>
          </a:stretch>
        </p:blipFill>
        <p:spPr>
          <a:xfrm>
            <a:off x="4572200" y="1473400"/>
            <a:ext cx="7363599" cy="48654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
          <p:cNvSpPr txBox="1"/>
          <p:nvPr>
            <p:ph type="title"/>
          </p:nvPr>
        </p:nvSpPr>
        <p:spPr>
          <a:xfrm>
            <a:off x="1085280" y="75692"/>
            <a:ext cx="9875520" cy="135636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Executive Summary</a:t>
            </a:r>
            <a:endParaRPr>
              <a:latin typeface="Rockwell"/>
              <a:ea typeface="Rockwell"/>
              <a:cs typeface="Rockwell"/>
              <a:sym typeface="Rockwell"/>
            </a:endParaRPr>
          </a:p>
        </p:txBody>
      </p:sp>
      <p:sp>
        <p:nvSpPr>
          <p:cNvPr id="100" name="Google Shape;100;p2"/>
          <p:cNvSpPr txBox="1"/>
          <p:nvPr>
            <p:ph idx="1" type="body"/>
          </p:nvPr>
        </p:nvSpPr>
        <p:spPr>
          <a:xfrm>
            <a:off x="4361408" y="1212870"/>
            <a:ext cx="7584015" cy="4877034"/>
          </a:xfrm>
          <a:prstGeom prst="rect">
            <a:avLst/>
          </a:prstGeom>
          <a:noFill/>
          <a:ln>
            <a:noFill/>
          </a:ln>
        </p:spPr>
        <p:txBody>
          <a:bodyPr anchorCtr="0" anchor="t" bIns="45700" lIns="91425" spcFirstLastPara="1" rIns="91425" wrap="square" tIns="45700">
            <a:noAutofit/>
          </a:bodyPr>
          <a:lstStyle/>
          <a:p>
            <a:pPr indent="0" lvl="0" marL="45720" rtl="0" algn="l">
              <a:lnSpc>
                <a:spcPct val="90000"/>
              </a:lnSpc>
              <a:spcBef>
                <a:spcPts val="0"/>
              </a:spcBef>
              <a:spcAft>
                <a:spcPts val="0"/>
              </a:spcAft>
              <a:buSzPts val="1920"/>
              <a:buNone/>
            </a:pPr>
            <a:r>
              <a:rPr lang="en-US" sz="2400"/>
              <a:t>	Affordable housing developments aid cities in promoting diversity and inclusion, improving quality of life, enriching neighborhoods, and growing the local economy. In this study, we investigate whether the locations of affordable housing developments provide positive features for its population, relating to accessibility to public transportation, amenities, active commercial scene, walkability, and general neighborhood activity.</a:t>
            </a:r>
            <a:endParaRPr/>
          </a:p>
          <a:p>
            <a:pPr indent="0" lvl="0" marL="45720" rtl="0" algn="l">
              <a:lnSpc>
                <a:spcPct val="90000"/>
              </a:lnSpc>
              <a:spcBef>
                <a:spcPts val="1400"/>
              </a:spcBef>
              <a:spcAft>
                <a:spcPts val="0"/>
              </a:spcAft>
              <a:buSzPts val="1920"/>
              <a:buNone/>
            </a:pPr>
            <a:r>
              <a:rPr lang="en-US" sz="2400"/>
              <a:t>	Through our investigations, we discovered stark discrepancies between neighborhoods with a multitude of </a:t>
            </a:r>
            <a:r>
              <a:rPr lang="en-US" sz="2400"/>
              <a:t>affordable</a:t>
            </a:r>
            <a:r>
              <a:rPr lang="en-US" sz="2400"/>
              <a:t> housing developments and those without. Generally, areas with scarce access to transit and worse socio economic performance contain the majority of affordable housing developments.</a:t>
            </a:r>
            <a:endParaRPr/>
          </a:p>
          <a:p>
            <a:pPr indent="0" lvl="0" marL="45720" rtl="0" algn="l">
              <a:lnSpc>
                <a:spcPct val="90000"/>
              </a:lnSpc>
              <a:spcBef>
                <a:spcPts val="1400"/>
              </a:spcBef>
              <a:spcAft>
                <a:spcPts val="0"/>
              </a:spcAft>
              <a:buSzPts val="1920"/>
              <a:buNone/>
            </a:pPr>
            <a:r>
              <a:rPr lang="en-US" sz="2400"/>
              <a:t>	</a:t>
            </a:r>
            <a:endParaRPr sz="2400"/>
          </a:p>
        </p:txBody>
      </p:sp>
      <p:pic>
        <p:nvPicPr>
          <p:cNvPr descr="Image result for cmhdc" id="101" name="Google Shape;101;p2"/>
          <p:cNvPicPr preferRelativeResize="0"/>
          <p:nvPr/>
        </p:nvPicPr>
        <p:blipFill rotWithShape="1">
          <a:blip r:embed="rId3">
            <a:alphaModFix/>
          </a:blip>
          <a:srcRect b="0" l="0" r="0" t="0"/>
          <a:stretch/>
        </p:blipFill>
        <p:spPr>
          <a:xfrm>
            <a:off x="911544" y="1432052"/>
            <a:ext cx="3276128" cy="1535685"/>
          </a:xfrm>
          <a:prstGeom prst="rect">
            <a:avLst/>
          </a:prstGeom>
          <a:noFill/>
          <a:ln>
            <a:noFill/>
          </a:ln>
        </p:spPr>
      </p:pic>
      <p:pic>
        <p:nvPicPr>
          <p:cNvPr descr="Image result for chicago housing association" id="102" name="Google Shape;102;p2"/>
          <p:cNvPicPr preferRelativeResize="0"/>
          <p:nvPr/>
        </p:nvPicPr>
        <p:blipFill rotWithShape="1">
          <a:blip r:embed="rId4">
            <a:alphaModFix/>
          </a:blip>
          <a:srcRect b="0" l="0" r="0" t="0"/>
          <a:stretch/>
        </p:blipFill>
        <p:spPr>
          <a:xfrm>
            <a:off x="585343" y="3511613"/>
            <a:ext cx="1809750" cy="1819276"/>
          </a:xfrm>
          <a:prstGeom prst="rect">
            <a:avLst/>
          </a:prstGeom>
          <a:noFill/>
          <a:ln>
            <a:noFill/>
          </a:ln>
        </p:spPr>
      </p:pic>
      <p:pic>
        <p:nvPicPr>
          <p:cNvPr descr="Image result for city of chicago" id="103" name="Google Shape;103;p2"/>
          <p:cNvPicPr preferRelativeResize="0"/>
          <p:nvPr/>
        </p:nvPicPr>
        <p:blipFill rotWithShape="1">
          <a:blip r:embed="rId5">
            <a:alphaModFix/>
          </a:blip>
          <a:srcRect b="0" l="0" r="0" t="0"/>
          <a:stretch/>
        </p:blipFill>
        <p:spPr>
          <a:xfrm>
            <a:off x="2549608" y="3433509"/>
            <a:ext cx="1781175" cy="1781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g80cf1d02b4_0_1"/>
          <p:cNvSpPr txBox="1"/>
          <p:nvPr>
            <p:ph type="title"/>
          </p:nvPr>
        </p:nvSpPr>
        <p:spPr>
          <a:xfrm>
            <a:off x="1657950" y="264950"/>
            <a:ext cx="88761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Walkscore (Binned by # of Units)</a:t>
            </a:r>
            <a:endParaRPr>
              <a:latin typeface="Rockwell"/>
              <a:ea typeface="Rockwell"/>
              <a:cs typeface="Rockwell"/>
              <a:sym typeface="Rockwell"/>
            </a:endParaRPr>
          </a:p>
        </p:txBody>
      </p:sp>
      <p:pic>
        <p:nvPicPr>
          <p:cNvPr id="290" name="Google Shape;290;g80cf1d02b4_0_1"/>
          <p:cNvPicPr preferRelativeResize="0"/>
          <p:nvPr/>
        </p:nvPicPr>
        <p:blipFill>
          <a:blip r:embed="rId3">
            <a:alphaModFix/>
          </a:blip>
          <a:stretch>
            <a:fillRect/>
          </a:stretch>
        </p:blipFill>
        <p:spPr>
          <a:xfrm>
            <a:off x="3317875" y="1621250"/>
            <a:ext cx="5556250" cy="4762500"/>
          </a:xfrm>
          <a:prstGeom prst="rect">
            <a:avLst/>
          </a:prstGeom>
          <a:noFill/>
          <a:ln>
            <a:noFill/>
          </a:ln>
          <a:effectLst>
            <a:outerShdw blurRad="57150" rotWithShape="0" algn="bl" dir="5400000" dist="19050">
              <a:srgbClr val="000000">
                <a:alpha val="50000"/>
              </a:srgbClr>
            </a:outerShdw>
          </a:effectLst>
        </p:spPr>
      </p:pic>
      <p:pic>
        <p:nvPicPr>
          <p:cNvPr id="291" name="Google Shape;291;g80cf1d02b4_0_1"/>
          <p:cNvPicPr preferRelativeResize="0"/>
          <p:nvPr/>
        </p:nvPicPr>
        <p:blipFill>
          <a:blip r:embed="rId4">
            <a:alphaModFix/>
          </a:blip>
          <a:stretch>
            <a:fillRect/>
          </a:stretch>
        </p:blipFill>
        <p:spPr>
          <a:xfrm>
            <a:off x="9136638" y="2728913"/>
            <a:ext cx="2066925" cy="1400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pic>
        <p:nvPicPr>
          <p:cNvPr id="297" name="Google Shape;297;g7ecb2728e1_0_9"/>
          <p:cNvPicPr preferRelativeResize="0"/>
          <p:nvPr/>
        </p:nvPicPr>
        <p:blipFill>
          <a:blip r:embed="rId3">
            <a:alphaModFix/>
          </a:blip>
          <a:stretch>
            <a:fillRect/>
          </a:stretch>
        </p:blipFill>
        <p:spPr>
          <a:xfrm>
            <a:off x="772113" y="646438"/>
            <a:ext cx="10647776" cy="5565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g7ecb2728e1_0_83"/>
          <p:cNvSpPr txBox="1"/>
          <p:nvPr>
            <p:ph type="title"/>
          </p:nvPr>
        </p:nvSpPr>
        <p:spPr>
          <a:xfrm>
            <a:off x="1158300" y="78950"/>
            <a:ext cx="98754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Developments by Per Capita Income</a:t>
            </a:r>
            <a:endParaRPr>
              <a:latin typeface="Rockwell"/>
              <a:ea typeface="Rockwell"/>
              <a:cs typeface="Rockwell"/>
              <a:sym typeface="Rockwell"/>
            </a:endParaRPr>
          </a:p>
        </p:txBody>
      </p:sp>
      <p:pic>
        <p:nvPicPr>
          <p:cNvPr id="304" name="Google Shape;304;g7ecb2728e1_0_83"/>
          <p:cNvPicPr preferRelativeResize="0"/>
          <p:nvPr/>
        </p:nvPicPr>
        <p:blipFill>
          <a:blip r:embed="rId3">
            <a:alphaModFix/>
          </a:blip>
          <a:stretch>
            <a:fillRect/>
          </a:stretch>
        </p:blipFill>
        <p:spPr>
          <a:xfrm>
            <a:off x="2519575" y="1159050"/>
            <a:ext cx="7152851" cy="53357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g7ecb2728e1_0_43"/>
          <p:cNvSpPr txBox="1"/>
          <p:nvPr>
            <p:ph type="title"/>
          </p:nvPr>
        </p:nvSpPr>
        <p:spPr>
          <a:xfrm>
            <a:off x="288800" y="963000"/>
            <a:ext cx="2615700" cy="49320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2600">
                <a:latin typeface="Rockwell"/>
                <a:ea typeface="Rockwell"/>
                <a:cs typeface="Rockwell"/>
                <a:sym typeface="Rockwell"/>
              </a:rPr>
              <a:t>Count of Affordable Housing Developments</a:t>
            </a:r>
            <a:endParaRPr b="1" sz="2600">
              <a:latin typeface="Rockwell"/>
              <a:ea typeface="Rockwell"/>
              <a:cs typeface="Rockwell"/>
              <a:sym typeface="Rockwell"/>
            </a:endParaRPr>
          </a:p>
          <a:p>
            <a:pPr indent="0" lvl="0" marL="0" rtl="0" algn="l">
              <a:spcBef>
                <a:spcPts val="0"/>
              </a:spcBef>
              <a:spcAft>
                <a:spcPts val="0"/>
              </a:spcAft>
              <a:buNone/>
            </a:pPr>
            <a:r>
              <a:t/>
            </a:r>
            <a:endParaRPr b="1" sz="3000">
              <a:latin typeface="Rockwell"/>
              <a:ea typeface="Rockwell"/>
              <a:cs typeface="Rockwell"/>
              <a:sym typeface="Rockwell"/>
            </a:endParaRPr>
          </a:p>
          <a:p>
            <a:pPr indent="0" lvl="0" marL="0" rtl="0" algn="l">
              <a:spcBef>
                <a:spcPts val="0"/>
              </a:spcBef>
              <a:spcAft>
                <a:spcPts val="0"/>
              </a:spcAft>
              <a:buNone/>
            </a:pPr>
            <a:r>
              <a:rPr b="1" lang="en-US" sz="2600">
                <a:solidFill>
                  <a:srgbClr val="E69138"/>
                </a:solidFill>
                <a:latin typeface="Rockwell"/>
                <a:ea typeface="Rockwell"/>
                <a:cs typeface="Rockwell"/>
                <a:sym typeface="Rockwell"/>
              </a:rPr>
              <a:t>Count of Abandoned Buildings</a:t>
            </a:r>
            <a:endParaRPr b="1" sz="2600">
              <a:solidFill>
                <a:srgbClr val="E69138"/>
              </a:solidFill>
              <a:latin typeface="Rockwell"/>
              <a:ea typeface="Rockwell"/>
              <a:cs typeface="Rockwell"/>
              <a:sym typeface="Rockwell"/>
            </a:endParaRPr>
          </a:p>
        </p:txBody>
      </p:sp>
      <p:pic>
        <p:nvPicPr>
          <p:cNvPr id="311" name="Google Shape;311;g7ecb2728e1_0_43"/>
          <p:cNvPicPr preferRelativeResize="0"/>
          <p:nvPr/>
        </p:nvPicPr>
        <p:blipFill>
          <a:blip r:embed="rId3">
            <a:alphaModFix/>
          </a:blip>
          <a:stretch>
            <a:fillRect/>
          </a:stretch>
        </p:blipFill>
        <p:spPr>
          <a:xfrm>
            <a:off x="2796000" y="1017312"/>
            <a:ext cx="9121474" cy="482337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g7ecb2728e1_0_90"/>
          <p:cNvPicPr preferRelativeResize="0"/>
          <p:nvPr/>
        </p:nvPicPr>
        <p:blipFill>
          <a:blip r:embed="rId3">
            <a:alphaModFix/>
          </a:blip>
          <a:stretch>
            <a:fillRect/>
          </a:stretch>
        </p:blipFill>
        <p:spPr>
          <a:xfrm>
            <a:off x="220025" y="1235830"/>
            <a:ext cx="11751949" cy="2858175"/>
          </a:xfrm>
          <a:prstGeom prst="rect">
            <a:avLst/>
          </a:prstGeom>
          <a:noFill/>
          <a:ln>
            <a:noFill/>
          </a:ln>
          <a:effectLst>
            <a:outerShdw blurRad="57150" rotWithShape="0" algn="bl" dir="5400000" dist="19050">
              <a:srgbClr val="000000">
                <a:alpha val="50000"/>
              </a:srgbClr>
            </a:outerShdw>
          </a:effectLst>
        </p:spPr>
      </p:pic>
      <p:pic>
        <p:nvPicPr>
          <p:cNvPr id="318" name="Google Shape;318;g7ecb2728e1_0_90"/>
          <p:cNvPicPr preferRelativeResize="0"/>
          <p:nvPr/>
        </p:nvPicPr>
        <p:blipFill>
          <a:blip r:embed="rId4">
            <a:alphaModFix/>
          </a:blip>
          <a:stretch>
            <a:fillRect/>
          </a:stretch>
        </p:blipFill>
        <p:spPr>
          <a:xfrm>
            <a:off x="4098550" y="4506349"/>
            <a:ext cx="3994900" cy="1302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g7ecb2728e1_0_50"/>
          <p:cNvSpPr txBox="1"/>
          <p:nvPr>
            <p:ph type="title"/>
          </p:nvPr>
        </p:nvSpPr>
        <p:spPr>
          <a:xfrm>
            <a:off x="1158300" y="310125"/>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Rockwell"/>
                <a:ea typeface="Rockwell"/>
                <a:cs typeface="Rockwell"/>
                <a:sym typeface="Rockwell"/>
              </a:rPr>
              <a:t>Conclusion</a:t>
            </a:r>
            <a:endParaRPr>
              <a:latin typeface="Rockwell"/>
              <a:ea typeface="Rockwell"/>
              <a:cs typeface="Rockwell"/>
              <a:sym typeface="Rockwell"/>
            </a:endParaRPr>
          </a:p>
        </p:txBody>
      </p:sp>
      <p:sp>
        <p:nvSpPr>
          <p:cNvPr id="325" name="Google Shape;325;g7ecb2728e1_0_50"/>
          <p:cNvSpPr txBox="1"/>
          <p:nvPr>
            <p:ph idx="1" type="body"/>
          </p:nvPr>
        </p:nvSpPr>
        <p:spPr>
          <a:xfrm>
            <a:off x="1159500" y="1409700"/>
            <a:ext cx="9873000" cy="4956900"/>
          </a:xfrm>
          <a:prstGeom prst="rect">
            <a:avLst/>
          </a:prstGeom>
        </p:spPr>
        <p:txBody>
          <a:bodyPr anchorCtr="0" anchor="t" bIns="45700" lIns="91425" spcFirstLastPara="1" rIns="91425" wrap="square" tIns="45700">
            <a:noAutofit/>
          </a:bodyPr>
          <a:lstStyle/>
          <a:p>
            <a:pPr indent="0" lvl="0" marL="0" rtl="0" algn="l">
              <a:spcBef>
                <a:spcPts val="1400"/>
              </a:spcBef>
              <a:spcAft>
                <a:spcPts val="0"/>
              </a:spcAft>
              <a:buNone/>
            </a:pPr>
            <a:r>
              <a:rPr lang="en-US" sz="2400"/>
              <a:t>Through the course of the project we discovered strong correlations between the count of affordable housing developments per neighborhood and:</a:t>
            </a:r>
            <a:endParaRPr sz="2400"/>
          </a:p>
          <a:p>
            <a:pPr indent="-381000" lvl="0" marL="457200" rtl="0" algn="l">
              <a:spcBef>
                <a:spcPts val="1400"/>
              </a:spcBef>
              <a:spcAft>
                <a:spcPts val="0"/>
              </a:spcAft>
              <a:buSzPts val="2400"/>
              <a:buChar char="-"/>
            </a:pPr>
            <a:r>
              <a:rPr lang="en-US" sz="2400"/>
              <a:t>Socioeconomic status of neighborhood, which could perhaps be explained by higher land costs for more affluent neighborhoods</a:t>
            </a:r>
            <a:endParaRPr sz="2400"/>
          </a:p>
          <a:p>
            <a:pPr indent="-381000" lvl="0" marL="457200" rtl="0" algn="l">
              <a:spcBef>
                <a:spcPts val="0"/>
              </a:spcBef>
              <a:spcAft>
                <a:spcPts val="0"/>
              </a:spcAft>
              <a:buSzPts val="2400"/>
              <a:buChar char="-"/>
            </a:pPr>
            <a:r>
              <a:rPr lang="en-US" sz="2400"/>
              <a:t>Transit scores of neighborhood for L trains, which could perhaps further isolate neighborhoods with lower household income per capita.</a:t>
            </a:r>
            <a:endParaRPr sz="2400"/>
          </a:p>
          <a:p>
            <a:pPr indent="0" lvl="0" marL="0" rtl="0" algn="l">
              <a:spcBef>
                <a:spcPts val="1400"/>
              </a:spcBef>
              <a:spcAft>
                <a:spcPts val="0"/>
              </a:spcAft>
              <a:buNone/>
            </a:pPr>
            <a:r>
              <a:rPr lang="en-US" sz="2400"/>
              <a:t>Additionally, weaker correlations were identified between the count of affordable housing developments per neighborhood and:</a:t>
            </a:r>
            <a:endParaRPr sz="2400"/>
          </a:p>
          <a:p>
            <a:pPr indent="-381000" lvl="0" marL="457200" rtl="0" algn="l">
              <a:spcBef>
                <a:spcPts val="1400"/>
              </a:spcBef>
              <a:spcAft>
                <a:spcPts val="0"/>
              </a:spcAft>
              <a:buSzPts val="2400"/>
              <a:buChar char="-"/>
            </a:pPr>
            <a:r>
              <a:rPr lang="en-US" sz="2400"/>
              <a:t>Business density of each neighborhood</a:t>
            </a:r>
            <a:endParaRPr sz="2400"/>
          </a:p>
          <a:p>
            <a:pPr indent="-381000" lvl="0" marL="457200" rtl="0" algn="l">
              <a:spcBef>
                <a:spcPts val="0"/>
              </a:spcBef>
              <a:spcAft>
                <a:spcPts val="0"/>
              </a:spcAft>
              <a:buSzPts val="2400"/>
              <a:buChar char="-"/>
            </a:pPr>
            <a:r>
              <a:rPr lang="en-US" sz="2400"/>
              <a:t>Count of abandoned buildings of each neighborhood</a:t>
            </a:r>
            <a:endParaRPr sz="2400"/>
          </a:p>
          <a:p>
            <a:pPr indent="0" lvl="0" marL="0" rtl="0" algn="l">
              <a:spcBef>
                <a:spcPts val="1400"/>
              </a:spcBef>
              <a:spcAft>
                <a:spcPts val="0"/>
              </a:spcAft>
              <a:buNone/>
            </a:pPr>
            <a:r>
              <a:rPr lang="en-US" sz="2400"/>
              <a:t>It is difficult to draw conclusions from these weaker correlations.</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g7ecb2728e1_0_56"/>
          <p:cNvSpPr txBox="1"/>
          <p:nvPr>
            <p:ph type="title"/>
          </p:nvPr>
        </p:nvSpPr>
        <p:spPr>
          <a:xfrm>
            <a:off x="1158300" y="486775"/>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Rockwell"/>
                <a:ea typeface="Rockwell"/>
                <a:cs typeface="Rockwell"/>
                <a:sym typeface="Rockwell"/>
              </a:rPr>
              <a:t>Areas of Improvement for Project</a:t>
            </a:r>
            <a:endParaRPr>
              <a:latin typeface="Rockwell"/>
              <a:ea typeface="Rockwell"/>
              <a:cs typeface="Rockwell"/>
              <a:sym typeface="Rockwell"/>
            </a:endParaRPr>
          </a:p>
        </p:txBody>
      </p:sp>
      <p:sp>
        <p:nvSpPr>
          <p:cNvPr id="332" name="Google Shape;332;g7ecb2728e1_0_56"/>
          <p:cNvSpPr txBox="1"/>
          <p:nvPr>
            <p:ph idx="1" type="body"/>
          </p:nvPr>
        </p:nvSpPr>
        <p:spPr>
          <a:xfrm>
            <a:off x="1159500" y="1720250"/>
            <a:ext cx="9873000" cy="4038600"/>
          </a:xfrm>
          <a:prstGeom prst="rect">
            <a:avLst/>
          </a:prstGeom>
        </p:spPr>
        <p:txBody>
          <a:bodyPr anchorCtr="0" anchor="t" bIns="45700" lIns="91425" spcFirstLastPara="1" rIns="91425" wrap="square" tIns="45700">
            <a:noAutofit/>
          </a:bodyPr>
          <a:lstStyle/>
          <a:p>
            <a:pPr indent="-210820" lvl="0" marL="228600" rtl="0" algn="l">
              <a:spcBef>
                <a:spcPts val="1400"/>
              </a:spcBef>
              <a:spcAft>
                <a:spcPts val="0"/>
              </a:spcAft>
              <a:buSzPts val="2600"/>
              <a:buChar char="•"/>
            </a:pPr>
            <a:r>
              <a:rPr lang="en-US" sz="2600"/>
              <a:t>With enough computing resources and time, further granularity could be utilized to map by-block impacts, driven by the by address level development, </a:t>
            </a:r>
            <a:r>
              <a:rPr lang="en-US" sz="2600"/>
              <a:t>assessment</a:t>
            </a:r>
            <a:r>
              <a:rPr lang="en-US" sz="2600"/>
              <a:t>, and transportation data, rather than by the neighborhood or area level. This could yield further insight and inform policy by visualizing ripple effects related to affordable housing developments and the blocks in which they are</a:t>
            </a:r>
            <a:r>
              <a:rPr lang="en-US" sz="2600"/>
              <a:t> built.</a:t>
            </a:r>
            <a:endParaRPr sz="2600"/>
          </a:p>
          <a:p>
            <a:pPr indent="-210820" lvl="0" marL="228600" rtl="0" algn="l">
              <a:spcBef>
                <a:spcPts val="1400"/>
              </a:spcBef>
              <a:spcAft>
                <a:spcPts val="0"/>
              </a:spcAft>
              <a:buSzPts val="2600"/>
              <a:buChar char="•"/>
            </a:pPr>
            <a:r>
              <a:rPr lang="en-US" sz="2600"/>
              <a:t> Ob</a:t>
            </a:r>
            <a:r>
              <a:rPr lang="en-US" sz="2600"/>
              <a:t>taining data from the 2020 U.S. Census and re-evaluate our findings</a:t>
            </a:r>
            <a:endParaRPr sz="2600"/>
          </a:p>
          <a:p>
            <a:pPr indent="-210820" lvl="0" marL="228600" rtl="0" algn="l">
              <a:spcBef>
                <a:spcPts val="1400"/>
              </a:spcBef>
              <a:spcAft>
                <a:spcPts val="0"/>
              </a:spcAft>
              <a:buSzPts val="2600"/>
              <a:buChar char="•"/>
            </a:pPr>
            <a:r>
              <a:rPr lang="en-US" sz="2600"/>
              <a:t>Study additional datasets (type of housing, family size, health background, etc.)</a:t>
            </a:r>
            <a:endParaRPr sz="26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 name="Shape 337"/>
        <p:cNvGrpSpPr/>
        <p:nvPr/>
      </p:nvGrpSpPr>
      <p:grpSpPr>
        <a:xfrm>
          <a:off x="0" y="0"/>
          <a:ext cx="0" cy="0"/>
          <a:chOff x="0" y="0"/>
          <a:chExt cx="0" cy="0"/>
        </a:xfrm>
      </p:grpSpPr>
      <p:sp>
        <p:nvSpPr>
          <p:cNvPr id="338" name="Google Shape;338;g70da6f0e23_0_23"/>
          <p:cNvSpPr txBox="1"/>
          <p:nvPr>
            <p:ph type="title"/>
          </p:nvPr>
        </p:nvSpPr>
        <p:spPr>
          <a:xfrm>
            <a:off x="1158300" y="129000"/>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Rockwell"/>
                <a:ea typeface="Rockwell"/>
                <a:cs typeface="Rockwell"/>
                <a:sym typeface="Rockwell"/>
              </a:rPr>
              <a:t>MongoDB</a:t>
            </a:r>
            <a:endParaRPr>
              <a:latin typeface="Rockwell"/>
              <a:ea typeface="Rockwell"/>
              <a:cs typeface="Rockwell"/>
              <a:sym typeface="Rockwell"/>
            </a:endParaRPr>
          </a:p>
        </p:txBody>
      </p:sp>
      <p:sp>
        <p:nvSpPr>
          <p:cNvPr id="339" name="Google Shape;339;g70da6f0e23_0_23"/>
          <p:cNvSpPr txBox="1"/>
          <p:nvPr>
            <p:ph idx="1" type="body"/>
          </p:nvPr>
        </p:nvSpPr>
        <p:spPr>
          <a:xfrm>
            <a:off x="1158300" y="1485300"/>
            <a:ext cx="5734500" cy="4023300"/>
          </a:xfrm>
          <a:prstGeom prst="rect">
            <a:avLst/>
          </a:prstGeom>
        </p:spPr>
        <p:txBody>
          <a:bodyPr anchorCtr="0" anchor="t" bIns="45700" lIns="91425" spcFirstLastPara="1" rIns="91425" wrap="square" tIns="45700">
            <a:noAutofit/>
          </a:bodyPr>
          <a:lstStyle/>
          <a:p>
            <a:pPr indent="0" lvl="0" marL="0" rtl="0" algn="l">
              <a:spcBef>
                <a:spcPts val="1400"/>
              </a:spcBef>
              <a:spcAft>
                <a:spcPts val="0"/>
              </a:spcAft>
              <a:buNone/>
            </a:pPr>
            <a:r>
              <a:rPr lang="en-US"/>
              <a:t>A document database could have served our project well</a:t>
            </a:r>
            <a:endParaRPr/>
          </a:p>
          <a:p>
            <a:pPr indent="-340360" lvl="0" marL="457200" rtl="0" algn="l">
              <a:spcBef>
                <a:spcPts val="1400"/>
              </a:spcBef>
              <a:spcAft>
                <a:spcPts val="0"/>
              </a:spcAft>
              <a:buSzPts val="1760"/>
              <a:buChar char="-"/>
            </a:pPr>
            <a:r>
              <a:rPr lang="en-US"/>
              <a:t>We would have had one collection, with each document being a development</a:t>
            </a:r>
            <a:endParaRPr/>
          </a:p>
          <a:p>
            <a:pPr indent="-340360" lvl="0" marL="457200" rtl="0" algn="l">
              <a:spcBef>
                <a:spcPts val="0"/>
              </a:spcBef>
              <a:spcAft>
                <a:spcPts val="0"/>
              </a:spcAft>
              <a:buSzPts val="1760"/>
              <a:buChar char="-"/>
            </a:pPr>
            <a:r>
              <a:rPr lang="en-US"/>
              <a:t>Many of the attributes, including arrays of nearby L and Bus routes, could have been contained in the document</a:t>
            </a:r>
            <a:endParaRPr/>
          </a:p>
          <a:p>
            <a:pPr indent="-340360" lvl="0" marL="457200" rtl="0" algn="l">
              <a:spcBef>
                <a:spcPts val="0"/>
              </a:spcBef>
              <a:spcAft>
                <a:spcPts val="0"/>
              </a:spcAft>
              <a:buSzPts val="1760"/>
              <a:buChar char="-"/>
            </a:pPr>
            <a:r>
              <a:rPr lang="en-US"/>
              <a:t>Within each document, a community area subdocument would be included, with demographic information, and abandoned buildings/commerce for that CA</a:t>
            </a:r>
            <a:endParaRPr/>
          </a:p>
          <a:p>
            <a:pPr indent="-340360" lvl="0" marL="457200" rtl="0" algn="l">
              <a:spcBef>
                <a:spcPts val="0"/>
              </a:spcBef>
              <a:spcAft>
                <a:spcPts val="0"/>
              </a:spcAft>
              <a:buSzPts val="1760"/>
              <a:buChar char="-"/>
            </a:pPr>
            <a:r>
              <a:rPr lang="en-US"/>
              <a:t>This would have duplicated some data, but would be efficient</a:t>
            </a:r>
            <a:endParaRPr/>
          </a:p>
        </p:txBody>
      </p:sp>
      <p:pic>
        <p:nvPicPr>
          <p:cNvPr id="340" name="Google Shape;340;g70da6f0e23_0_23"/>
          <p:cNvPicPr preferRelativeResize="0"/>
          <p:nvPr/>
        </p:nvPicPr>
        <p:blipFill>
          <a:blip r:embed="rId3">
            <a:alphaModFix/>
          </a:blip>
          <a:stretch>
            <a:fillRect/>
          </a:stretch>
        </p:blipFill>
        <p:spPr>
          <a:xfrm>
            <a:off x="8880272" y="922700"/>
            <a:ext cx="1324387" cy="1356300"/>
          </a:xfrm>
          <a:prstGeom prst="rect">
            <a:avLst/>
          </a:prstGeom>
          <a:noFill/>
          <a:ln>
            <a:noFill/>
          </a:ln>
        </p:spPr>
      </p:pic>
      <p:pic>
        <p:nvPicPr>
          <p:cNvPr id="341" name="Google Shape;341;g70da6f0e23_0_23"/>
          <p:cNvPicPr preferRelativeResize="0"/>
          <p:nvPr/>
        </p:nvPicPr>
        <p:blipFill>
          <a:blip r:embed="rId4">
            <a:alphaModFix/>
          </a:blip>
          <a:stretch>
            <a:fillRect/>
          </a:stretch>
        </p:blipFill>
        <p:spPr>
          <a:xfrm>
            <a:off x="7518400" y="2139425"/>
            <a:ext cx="4048125" cy="1485900"/>
          </a:xfrm>
          <a:prstGeom prst="rect">
            <a:avLst/>
          </a:prstGeom>
          <a:noFill/>
          <a:ln>
            <a:noFill/>
          </a:ln>
        </p:spPr>
      </p:pic>
      <p:sp>
        <p:nvSpPr>
          <p:cNvPr id="342" name="Google Shape;342;g70da6f0e23_0_23"/>
          <p:cNvSpPr txBox="1"/>
          <p:nvPr/>
        </p:nvSpPr>
        <p:spPr>
          <a:xfrm>
            <a:off x="7680963" y="2966975"/>
            <a:ext cx="3723000" cy="2061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Development Information</a:t>
            </a:r>
            <a:endParaRPr sz="1800">
              <a:solidFill>
                <a:schemeClr val="accent1"/>
              </a:solidFill>
              <a:latin typeface="Corbel"/>
              <a:ea typeface="Corbel"/>
              <a:cs typeface="Corbel"/>
              <a:sym typeface="Corbel"/>
            </a:endParaRPr>
          </a:p>
          <a:p>
            <a:pPr indent="-342900" lvl="1" marL="9144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Transit Arrays</a:t>
            </a:r>
            <a:endParaRPr sz="1800">
              <a:solidFill>
                <a:schemeClr val="accent1"/>
              </a:solidFill>
              <a:latin typeface="Corbel"/>
              <a:ea typeface="Corbel"/>
              <a:cs typeface="Corbel"/>
              <a:sym typeface="Corbel"/>
            </a:endParaRPr>
          </a:p>
          <a:p>
            <a:pPr indent="-342900" lvl="0" marL="4572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Community Area</a:t>
            </a:r>
            <a:endParaRPr sz="1800">
              <a:solidFill>
                <a:schemeClr val="accent1"/>
              </a:solidFill>
              <a:latin typeface="Corbel"/>
              <a:ea typeface="Corbel"/>
              <a:cs typeface="Corbel"/>
              <a:sym typeface="Corbel"/>
            </a:endParaRPr>
          </a:p>
          <a:p>
            <a:pPr indent="-342900" lvl="1" marL="9144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CA demographics</a:t>
            </a:r>
            <a:endParaRPr sz="1800">
              <a:solidFill>
                <a:schemeClr val="accent1"/>
              </a:solidFill>
              <a:latin typeface="Corbel"/>
              <a:ea typeface="Corbel"/>
              <a:cs typeface="Corbel"/>
              <a:sym typeface="Corbel"/>
            </a:endParaRPr>
          </a:p>
          <a:p>
            <a:pPr indent="-342900" lvl="1" marL="9144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CA abandoned buildings</a:t>
            </a:r>
            <a:endParaRPr sz="1800">
              <a:solidFill>
                <a:schemeClr val="accent1"/>
              </a:solidFill>
              <a:latin typeface="Corbel"/>
              <a:ea typeface="Corbel"/>
              <a:cs typeface="Corbel"/>
              <a:sym typeface="Corbel"/>
            </a:endParaRPr>
          </a:p>
          <a:p>
            <a:pPr indent="-342900" lvl="1" marL="914400" rtl="0" algn="l">
              <a:spcBef>
                <a:spcPts val="0"/>
              </a:spcBef>
              <a:spcAft>
                <a:spcPts val="0"/>
              </a:spcAft>
              <a:buClr>
                <a:schemeClr val="accent1"/>
              </a:buClr>
              <a:buSzPts val="1800"/>
              <a:buFont typeface="Corbel"/>
              <a:buChar char="-"/>
            </a:pPr>
            <a:r>
              <a:rPr lang="en-US" sz="1800">
                <a:solidFill>
                  <a:schemeClr val="accent1"/>
                </a:solidFill>
                <a:latin typeface="Corbel"/>
                <a:ea typeface="Corbel"/>
                <a:cs typeface="Corbel"/>
                <a:sym typeface="Corbel"/>
              </a:rPr>
              <a:t>CA commerce</a:t>
            </a:r>
            <a:endParaRPr sz="1800">
              <a:solidFill>
                <a:schemeClr val="accent1"/>
              </a:solidFill>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Google Shape;348;g7ee9271cc5_0_7"/>
          <p:cNvSpPr txBox="1"/>
          <p:nvPr>
            <p:ph type="title"/>
          </p:nvPr>
        </p:nvSpPr>
        <p:spPr>
          <a:xfrm>
            <a:off x="1428750" y="297875"/>
            <a:ext cx="98754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Neo4J</a:t>
            </a:r>
            <a:endParaRPr>
              <a:latin typeface="Rockwell"/>
              <a:ea typeface="Rockwell"/>
              <a:cs typeface="Rockwell"/>
              <a:sym typeface="Rockwell"/>
            </a:endParaRPr>
          </a:p>
        </p:txBody>
      </p:sp>
      <p:sp>
        <p:nvSpPr>
          <p:cNvPr id="349" name="Google Shape;349;g7ee9271cc5_0_7"/>
          <p:cNvSpPr txBox="1"/>
          <p:nvPr>
            <p:ph idx="1" type="body"/>
          </p:nvPr>
        </p:nvSpPr>
        <p:spPr>
          <a:xfrm>
            <a:off x="1207950" y="1524850"/>
            <a:ext cx="7125900" cy="4023300"/>
          </a:xfrm>
          <a:prstGeom prst="rect">
            <a:avLst/>
          </a:prstGeom>
        </p:spPr>
        <p:txBody>
          <a:bodyPr anchorCtr="0" anchor="t" bIns="45700" lIns="91425" spcFirstLastPara="1" rIns="91425" wrap="square" tIns="45700">
            <a:noAutofit/>
          </a:bodyPr>
          <a:lstStyle/>
          <a:p>
            <a:pPr indent="0" lvl="0" marL="0" rtl="0" algn="l">
              <a:spcBef>
                <a:spcPts val="1400"/>
              </a:spcBef>
              <a:spcAft>
                <a:spcPts val="0"/>
              </a:spcAft>
              <a:buNone/>
            </a:pPr>
            <a:r>
              <a:rPr lang="en-US"/>
              <a:t>In a graph database, we would arrange it in the following way:</a:t>
            </a:r>
            <a:endParaRPr/>
          </a:p>
          <a:p>
            <a:pPr indent="-340360" lvl="0" marL="457200" rtl="0" algn="l">
              <a:spcBef>
                <a:spcPts val="1400"/>
              </a:spcBef>
              <a:spcAft>
                <a:spcPts val="0"/>
              </a:spcAft>
              <a:buSzPts val="1760"/>
              <a:buChar char="-"/>
            </a:pPr>
            <a:r>
              <a:rPr lang="en-US"/>
              <a:t>Each development is a node</a:t>
            </a:r>
            <a:endParaRPr/>
          </a:p>
          <a:p>
            <a:pPr indent="-340360" lvl="0" marL="457200" rtl="0" algn="l">
              <a:spcBef>
                <a:spcPts val="0"/>
              </a:spcBef>
              <a:spcAft>
                <a:spcPts val="0"/>
              </a:spcAft>
              <a:buSzPts val="1760"/>
              <a:buChar char="-"/>
            </a:pPr>
            <a:r>
              <a:rPr lang="en-US"/>
              <a:t>Each CA would likely not be included, but just used as a description for the development</a:t>
            </a:r>
            <a:endParaRPr/>
          </a:p>
          <a:p>
            <a:pPr indent="-330200" lvl="1" marL="914400" rtl="0" algn="l">
              <a:spcBef>
                <a:spcPts val="0"/>
              </a:spcBef>
              <a:spcAft>
                <a:spcPts val="0"/>
              </a:spcAft>
              <a:buSzPts val="1600"/>
              <a:buChar char="-"/>
            </a:pPr>
            <a:r>
              <a:rPr lang="en-US"/>
              <a:t>This format would not work well for the abandoned buildings and commerce, which would add many nodes and make the database harder to use</a:t>
            </a:r>
            <a:endParaRPr/>
          </a:p>
          <a:p>
            <a:pPr indent="-340360" lvl="0" marL="457200" rtl="0" algn="l">
              <a:spcBef>
                <a:spcPts val="0"/>
              </a:spcBef>
              <a:spcAft>
                <a:spcPts val="0"/>
              </a:spcAft>
              <a:buSzPts val="1760"/>
              <a:buChar char="-"/>
            </a:pPr>
            <a:r>
              <a:rPr lang="en-US"/>
              <a:t>Nodes could be connected by distance, but the use case for edges would be limited</a:t>
            </a:r>
            <a:endParaRPr/>
          </a:p>
          <a:p>
            <a:pPr indent="-340360" lvl="0" marL="457200" rtl="0" algn="l">
              <a:spcBef>
                <a:spcPts val="0"/>
              </a:spcBef>
              <a:spcAft>
                <a:spcPts val="0"/>
              </a:spcAft>
              <a:buSzPts val="1760"/>
              <a:buChar char="-"/>
            </a:pPr>
            <a:r>
              <a:rPr lang="en-US"/>
              <a:t>Thus, Neo4J would not be an optimal way of representing this data</a:t>
            </a:r>
            <a:endParaRPr/>
          </a:p>
        </p:txBody>
      </p:sp>
      <p:pic>
        <p:nvPicPr>
          <p:cNvPr id="350" name="Google Shape;350;g7ee9271cc5_0_7"/>
          <p:cNvPicPr preferRelativeResize="0"/>
          <p:nvPr/>
        </p:nvPicPr>
        <p:blipFill>
          <a:blip r:embed="rId3">
            <a:alphaModFix/>
          </a:blip>
          <a:stretch>
            <a:fillRect/>
          </a:stretch>
        </p:blipFill>
        <p:spPr>
          <a:xfrm>
            <a:off x="8333850" y="2551875"/>
            <a:ext cx="3381375" cy="1352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g80d17d6651_0_13"/>
          <p:cNvSpPr txBox="1"/>
          <p:nvPr>
            <p:ph type="title"/>
          </p:nvPr>
        </p:nvSpPr>
        <p:spPr>
          <a:xfrm>
            <a:off x="1143000" y="363925"/>
            <a:ext cx="9875400" cy="13563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References</a:t>
            </a:r>
            <a:endParaRPr>
              <a:latin typeface="Rockwell"/>
              <a:ea typeface="Rockwell"/>
              <a:cs typeface="Rockwell"/>
              <a:sym typeface="Rockwell"/>
            </a:endParaRPr>
          </a:p>
        </p:txBody>
      </p:sp>
      <p:sp>
        <p:nvSpPr>
          <p:cNvPr id="357" name="Google Shape;357;g80d17d6651_0_13"/>
          <p:cNvSpPr txBox="1"/>
          <p:nvPr>
            <p:ph idx="1" type="body"/>
          </p:nvPr>
        </p:nvSpPr>
        <p:spPr>
          <a:xfrm>
            <a:off x="1159500" y="1450625"/>
            <a:ext cx="9873000" cy="4854600"/>
          </a:xfrm>
          <a:prstGeom prst="rect">
            <a:avLst/>
          </a:prstGeom>
        </p:spPr>
        <p:txBody>
          <a:bodyPr anchorCtr="0" anchor="t" bIns="45700" lIns="91425" spcFirstLastPara="1" rIns="91425" wrap="square" tIns="45700">
            <a:noAutofit/>
          </a:bodyPr>
          <a:lstStyle/>
          <a:p>
            <a:pPr indent="-381000" lvl="0" marL="457200" rtl="0" algn="l">
              <a:spcBef>
                <a:spcPts val="1400"/>
              </a:spcBef>
              <a:spcAft>
                <a:spcPts val="0"/>
              </a:spcAft>
              <a:buSzPts val="2400"/>
              <a:buChar char="-"/>
            </a:pPr>
            <a:r>
              <a:rPr lang="en-US" sz="2400"/>
              <a:t>City of Chicago Data Portal: </a:t>
            </a:r>
            <a:r>
              <a:rPr lang="en-US" sz="2400" u="sng">
                <a:solidFill>
                  <a:schemeClr val="hlink"/>
                </a:solidFill>
                <a:latin typeface="Arial"/>
                <a:ea typeface="Arial"/>
                <a:cs typeface="Arial"/>
                <a:sym typeface="Arial"/>
                <a:hlinkClick r:id="rId3"/>
              </a:rPr>
              <a:t>https://data.cityofchicago.org/</a:t>
            </a:r>
            <a:endParaRPr sz="2400"/>
          </a:p>
          <a:p>
            <a:pPr indent="0" lvl="0" marL="457200" rtl="0" algn="l">
              <a:spcBef>
                <a:spcPts val="1400"/>
              </a:spcBef>
              <a:spcAft>
                <a:spcPts val="0"/>
              </a:spcAft>
              <a:buNone/>
            </a:pPr>
            <a:r>
              <a:t/>
            </a:r>
            <a:endParaRPr sz="1000"/>
          </a:p>
          <a:p>
            <a:pPr indent="-381000" lvl="0" marL="457200" rtl="0" algn="l">
              <a:spcBef>
                <a:spcPts val="1400"/>
              </a:spcBef>
              <a:spcAft>
                <a:spcPts val="0"/>
              </a:spcAft>
              <a:buSzPts val="2400"/>
              <a:buChar char="-"/>
            </a:pPr>
            <a:r>
              <a:rPr lang="en-US" sz="2400"/>
              <a:t>Institute for Housing Studies at DePaul University: </a:t>
            </a:r>
            <a:r>
              <a:rPr lang="en-US" sz="2400" u="sng">
                <a:solidFill>
                  <a:schemeClr val="hlink"/>
                </a:solidFill>
                <a:latin typeface="Arial"/>
                <a:ea typeface="Arial"/>
                <a:cs typeface="Arial"/>
                <a:sym typeface="Arial"/>
                <a:hlinkClick r:id="rId4"/>
              </a:rPr>
              <a:t>https://www.housingstudies.org/</a:t>
            </a:r>
            <a:endParaRPr sz="2400"/>
          </a:p>
          <a:p>
            <a:pPr indent="0" lvl="0" marL="457200" rtl="0" algn="l">
              <a:spcBef>
                <a:spcPts val="1400"/>
              </a:spcBef>
              <a:spcAft>
                <a:spcPts val="0"/>
              </a:spcAft>
              <a:buNone/>
            </a:pPr>
            <a:r>
              <a:t/>
            </a:r>
            <a:endParaRPr sz="1000"/>
          </a:p>
          <a:p>
            <a:pPr indent="-381000" lvl="0" marL="457200" rtl="0" algn="l">
              <a:spcBef>
                <a:spcPts val="1400"/>
              </a:spcBef>
              <a:spcAft>
                <a:spcPts val="0"/>
              </a:spcAft>
              <a:buSzPts val="2400"/>
              <a:buChar char="-"/>
            </a:pPr>
            <a:r>
              <a:rPr lang="en-US" sz="2400"/>
              <a:t>Google Maps Platform: </a:t>
            </a:r>
            <a:r>
              <a:rPr lang="en-US" sz="2400" u="sng">
                <a:solidFill>
                  <a:schemeClr val="hlink"/>
                </a:solidFill>
                <a:latin typeface="Arial"/>
                <a:ea typeface="Arial"/>
                <a:cs typeface="Arial"/>
                <a:sym typeface="Arial"/>
                <a:hlinkClick r:id="rId5"/>
              </a:rPr>
              <a:t>https://developers.google.com/maps/documentation</a:t>
            </a:r>
            <a:endParaRPr sz="2400"/>
          </a:p>
          <a:p>
            <a:pPr indent="0" lvl="0" marL="457200" rtl="0" algn="l">
              <a:spcBef>
                <a:spcPts val="1400"/>
              </a:spcBef>
              <a:spcAft>
                <a:spcPts val="0"/>
              </a:spcAft>
              <a:buNone/>
            </a:pPr>
            <a:r>
              <a:t/>
            </a:r>
            <a:endParaRPr sz="1000"/>
          </a:p>
          <a:p>
            <a:pPr indent="-381000" lvl="0" marL="457200" rtl="0" algn="l">
              <a:spcBef>
                <a:spcPts val="1400"/>
              </a:spcBef>
              <a:spcAft>
                <a:spcPts val="0"/>
              </a:spcAft>
              <a:buSzPts val="2400"/>
              <a:buChar char="-"/>
            </a:pPr>
            <a:r>
              <a:rPr lang="en-US" sz="2400"/>
              <a:t>Python for Data Analysis: Data Wrangling with Pandas, NumPy, and IPython 1st Edition by Wes McKinney</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3"/>
          <p:cNvSpPr txBox="1"/>
          <p:nvPr>
            <p:ph type="title"/>
          </p:nvPr>
        </p:nvSpPr>
        <p:spPr>
          <a:xfrm>
            <a:off x="1158291" y="-8"/>
            <a:ext cx="9875400" cy="135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Project Objective</a:t>
            </a:r>
            <a:endParaRPr>
              <a:latin typeface="Rockwell"/>
              <a:ea typeface="Rockwell"/>
              <a:cs typeface="Rockwell"/>
              <a:sym typeface="Rockwell"/>
            </a:endParaRPr>
          </a:p>
        </p:txBody>
      </p:sp>
      <p:sp>
        <p:nvSpPr>
          <p:cNvPr id="109" name="Google Shape;109;p3"/>
          <p:cNvSpPr txBox="1"/>
          <p:nvPr>
            <p:ph idx="1" type="body"/>
          </p:nvPr>
        </p:nvSpPr>
        <p:spPr>
          <a:xfrm>
            <a:off x="543250" y="1088121"/>
            <a:ext cx="6711600" cy="5428500"/>
          </a:xfrm>
          <a:prstGeom prst="rect">
            <a:avLst/>
          </a:prstGeom>
          <a:noFill/>
          <a:ln>
            <a:noFill/>
          </a:ln>
        </p:spPr>
        <p:txBody>
          <a:bodyPr anchorCtr="0" anchor="t" bIns="45700" lIns="91425" spcFirstLastPara="1" rIns="91425" wrap="square" tIns="45700">
            <a:noAutofit/>
          </a:bodyPr>
          <a:lstStyle/>
          <a:p>
            <a:pPr indent="0" lvl="0" marL="45720" rtl="0" algn="l">
              <a:lnSpc>
                <a:spcPct val="90000"/>
              </a:lnSpc>
              <a:spcBef>
                <a:spcPts val="0"/>
              </a:spcBef>
              <a:spcAft>
                <a:spcPts val="0"/>
              </a:spcAft>
              <a:buSzPts val="2160"/>
              <a:buNone/>
            </a:pPr>
            <a:r>
              <a:rPr lang="en-US" sz="2400"/>
              <a:t>This project seeks to develop an end-to-end data pipeline for affordable housing data to:</a:t>
            </a:r>
            <a:endParaRPr sz="2400"/>
          </a:p>
          <a:p>
            <a:pPr indent="-198120" lvl="0" marL="228600" rtl="0" algn="l">
              <a:lnSpc>
                <a:spcPct val="90000"/>
              </a:lnSpc>
              <a:spcBef>
                <a:spcPts val="1400"/>
              </a:spcBef>
              <a:spcAft>
                <a:spcPts val="0"/>
              </a:spcAft>
              <a:buSzPts val="2400"/>
              <a:buChar char="•"/>
            </a:pPr>
            <a:r>
              <a:rPr lang="en-US" sz="2400"/>
              <a:t>Examine data between the location, price, and size of affordable housing developments and standard-of-life features available for tenants.</a:t>
            </a:r>
            <a:endParaRPr sz="2400"/>
          </a:p>
          <a:p>
            <a:pPr indent="-198120" lvl="0" marL="228600" rtl="0" algn="l">
              <a:lnSpc>
                <a:spcPct val="90000"/>
              </a:lnSpc>
              <a:spcBef>
                <a:spcPts val="1400"/>
              </a:spcBef>
              <a:spcAft>
                <a:spcPts val="0"/>
              </a:spcAft>
              <a:buSzPts val="2400"/>
              <a:buChar char="•"/>
            </a:pPr>
            <a:r>
              <a:rPr lang="en-US" sz="2400"/>
              <a:t>F</a:t>
            </a:r>
            <a:r>
              <a:rPr lang="en-US" sz="2400"/>
              <a:t>oster a better understanding of:</a:t>
            </a:r>
            <a:endParaRPr sz="2400"/>
          </a:p>
          <a:p>
            <a:pPr indent="-208280" lvl="1" marL="457200" rtl="0" algn="l">
              <a:lnSpc>
                <a:spcPct val="90000"/>
              </a:lnSpc>
              <a:spcBef>
                <a:spcPts val="200"/>
              </a:spcBef>
              <a:spcAft>
                <a:spcPts val="0"/>
              </a:spcAft>
              <a:buSzPts val="2400"/>
              <a:buChar char="•"/>
            </a:pPr>
            <a:r>
              <a:rPr lang="en-US" sz="2400"/>
              <a:t>Factors that affect location, prices, amenities, and quality of affordable housing developments.</a:t>
            </a:r>
            <a:endParaRPr sz="2400"/>
          </a:p>
          <a:p>
            <a:pPr indent="-208280" lvl="1" marL="457200" rtl="0" algn="l">
              <a:lnSpc>
                <a:spcPct val="90000"/>
              </a:lnSpc>
              <a:spcBef>
                <a:spcPts val="600"/>
              </a:spcBef>
              <a:spcAft>
                <a:spcPts val="0"/>
              </a:spcAft>
              <a:buSzPts val="2400"/>
              <a:buChar char="•"/>
            </a:pPr>
            <a:r>
              <a:rPr lang="en-US" sz="2400"/>
              <a:t>The distribution of socio-economic indicators, economic activity, access to transit and parks, in each neighborhood.</a:t>
            </a:r>
            <a:endParaRPr sz="2400"/>
          </a:p>
          <a:p>
            <a:pPr indent="-198120" lvl="0" marL="228600" rtl="0" algn="l">
              <a:lnSpc>
                <a:spcPct val="90000"/>
              </a:lnSpc>
              <a:spcBef>
                <a:spcPts val="1800"/>
              </a:spcBef>
              <a:spcAft>
                <a:spcPts val="0"/>
              </a:spcAft>
              <a:buSzPts val="2400"/>
              <a:buChar char="•"/>
            </a:pPr>
            <a:r>
              <a:rPr lang="en-US" sz="2400"/>
              <a:t>Potentially identify</a:t>
            </a:r>
            <a:r>
              <a:rPr lang="en-US" sz="2400"/>
              <a:t> correlations that may confirm or deny the team’s initial hypotheses related to affordable housing. </a:t>
            </a:r>
            <a:endParaRPr sz="2400"/>
          </a:p>
          <a:p>
            <a:pPr indent="-40640" lvl="0" marL="228600" rtl="0" algn="l">
              <a:lnSpc>
                <a:spcPct val="90000"/>
              </a:lnSpc>
              <a:spcBef>
                <a:spcPts val="1400"/>
              </a:spcBef>
              <a:spcAft>
                <a:spcPts val="0"/>
              </a:spcAft>
              <a:buSzPts val="2240"/>
              <a:buNone/>
            </a:pPr>
            <a:r>
              <a:t/>
            </a:r>
            <a:endParaRPr sz="2400"/>
          </a:p>
        </p:txBody>
      </p:sp>
      <p:pic>
        <p:nvPicPr>
          <p:cNvPr descr="Image result for affordable housing chicago" id="110" name="Google Shape;110;p3"/>
          <p:cNvPicPr preferRelativeResize="0"/>
          <p:nvPr/>
        </p:nvPicPr>
        <p:blipFill rotWithShape="1">
          <a:blip r:embed="rId3">
            <a:alphaModFix/>
          </a:blip>
          <a:srcRect b="0" l="0" r="0" t="0"/>
          <a:stretch/>
        </p:blipFill>
        <p:spPr>
          <a:xfrm>
            <a:off x="8056813" y="1790200"/>
            <a:ext cx="3710364" cy="33365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g80d17d6651_0_23"/>
          <p:cNvPicPr preferRelativeResize="0"/>
          <p:nvPr/>
        </p:nvPicPr>
        <p:blipFill>
          <a:blip r:embed="rId3">
            <a:alphaModFix/>
          </a:blip>
          <a:stretch>
            <a:fillRect/>
          </a:stretch>
        </p:blipFill>
        <p:spPr>
          <a:xfrm>
            <a:off x="3797475" y="1014988"/>
            <a:ext cx="4597025" cy="4828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g80d17d6651_0_0"/>
          <p:cNvSpPr txBox="1"/>
          <p:nvPr>
            <p:ph type="title"/>
          </p:nvPr>
        </p:nvSpPr>
        <p:spPr>
          <a:xfrm>
            <a:off x="1449025" y="546500"/>
            <a:ext cx="3363900" cy="1996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Rockwell"/>
                <a:ea typeface="Rockwell"/>
                <a:cs typeface="Rockwell"/>
                <a:sym typeface="Rockwell"/>
              </a:rPr>
              <a:t>Business Use Cases</a:t>
            </a:r>
            <a:endParaRPr>
              <a:latin typeface="Rockwell"/>
              <a:ea typeface="Rockwell"/>
              <a:cs typeface="Rockwell"/>
              <a:sym typeface="Rockwell"/>
            </a:endParaRPr>
          </a:p>
        </p:txBody>
      </p:sp>
      <p:sp>
        <p:nvSpPr>
          <p:cNvPr id="117" name="Google Shape;117;g80d17d6651_0_0"/>
          <p:cNvSpPr txBox="1"/>
          <p:nvPr>
            <p:ph idx="1" type="body"/>
          </p:nvPr>
        </p:nvSpPr>
        <p:spPr>
          <a:xfrm>
            <a:off x="934400" y="2753175"/>
            <a:ext cx="10546800" cy="5234400"/>
          </a:xfrm>
          <a:prstGeom prst="rect">
            <a:avLst/>
          </a:prstGeom>
        </p:spPr>
        <p:txBody>
          <a:bodyPr anchorCtr="0" anchor="t" bIns="45700" lIns="91425" spcFirstLastPara="1" rIns="91425" wrap="square" tIns="45700">
            <a:noAutofit/>
          </a:bodyPr>
          <a:lstStyle/>
          <a:p>
            <a:pPr indent="0" lvl="0" marL="0" rtl="0" algn="l">
              <a:spcBef>
                <a:spcPts val="1400"/>
              </a:spcBef>
              <a:spcAft>
                <a:spcPts val="0"/>
              </a:spcAft>
              <a:buNone/>
            </a:pPr>
            <a:r>
              <a:rPr lang="en-US" sz="3200"/>
              <a:t>Understanding affordable housing development’s characteristics’ relationship to socio-economic features could be used to develop more conscious policies and drive significant investments that provide inhabitants of affordable housing a better quality of life (i.e. development of additional public transportation in isolated neighborhoods, investment in local businesses, etc.)</a:t>
            </a:r>
            <a:endParaRPr sz="3200"/>
          </a:p>
        </p:txBody>
      </p:sp>
      <p:pic>
        <p:nvPicPr>
          <p:cNvPr id="118" name="Google Shape;118;g80d17d6651_0_0"/>
          <p:cNvPicPr preferRelativeResize="0"/>
          <p:nvPr/>
        </p:nvPicPr>
        <p:blipFill>
          <a:blip r:embed="rId3">
            <a:alphaModFix/>
          </a:blip>
          <a:stretch>
            <a:fillRect/>
          </a:stretch>
        </p:blipFill>
        <p:spPr>
          <a:xfrm>
            <a:off x="5372350" y="466175"/>
            <a:ext cx="5735100" cy="22870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6"/>
          <p:cNvSpPr txBox="1"/>
          <p:nvPr>
            <p:ph type="title"/>
          </p:nvPr>
        </p:nvSpPr>
        <p:spPr>
          <a:xfrm>
            <a:off x="1158291" y="158717"/>
            <a:ext cx="9875400" cy="13563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Data</a:t>
            </a:r>
            <a:endParaRPr>
              <a:latin typeface="Rockwell"/>
              <a:ea typeface="Rockwell"/>
              <a:cs typeface="Rockwell"/>
              <a:sym typeface="Rockwell"/>
            </a:endParaRPr>
          </a:p>
        </p:txBody>
      </p:sp>
      <p:sp>
        <p:nvSpPr>
          <p:cNvPr id="124" name="Google Shape;124;p6"/>
          <p:cNvSpPr txBox="1"/>
          <p:nvPr>
            <p:ph idx="1" type="body"/>
          </p:nvPr>
        </p:nvSpPr>
        <p:spPr>
          <a:xfrm>
            <a:off x="803800" y="1389604"/>
            <a:ext cx="6720900" cy="5468400"/>
          </a:xfrm>
          <a:prstGeom prst="rect">
            <a:avLst/>
          </a:prstGeom>
          <a:noFill/>
          <a:ln>
            <a:noFill/>
          </a:ln>
        </p:spPr>
        <p:txBody>
          <a:bodyPr anchorCtr="0" anchor="t" bIns="45700" lIns="91425" spcFirstLastPara="1" rIns="91425" wrap="square" tIns="45700">
            <a:noAutofit/>
          </a:bodyPr>
          <a:lstStyle/>
          <a:p>
            <a:pPr indent="0" lvl="0" marL="45720" rtl="0" algn="l">
              <a:lnSpc>
                <a:spcPct val="90000"/>
              </a:lnSpc>
              <a:spcBef>
                <a:spcPts val="0"/>
              </a:spcBef>
              <a:spcAft>
                <a:spcPts val="0"/>
              </a:spcAft>
              <a:buSzPts val="1840"/>
              <a:buNone/>
            </a:pPr>
            <a:r>
              <a:rPr lang="en-US" sz="2500"/>
              <a:t>Data sources included:</a:t>
            </a:r>
            <a:endParaRPr sz="2500"/>
          </a:p>
          <a:p>
            <a:pPr indent="-224790" lvl="0" marL="228600" rtl="0" algn="l">
              <a:lnSpc>
                <a:spcPct val="90000"/>
              </a:lnSpc>
              <a:spcBef>
                <a:spcPts val="1400"/>
              </a:spcBef>
              <a:spcAft>
                <a:spcPts val="0"/>
              </a:spcAft>
              <a:buSzPts val="2500"/>
              <a:buChar char="•"/>
            </a:pPr>
            <a:r>
              <a:rPr lang="en-US" sz="2500"/>
              <a:t>City of Chicago: Affordable Housing Development Dataset, Business Licenses Dataset, Park Dataset, Abandoned Property Datasets</a:t>
            </a:r>
            <a:endParaRPr sz="2500"/>
          </a:p>
          <a:p>
            <a:pPr indent="-224790" lvl="0" marL="228600" rtl="0" algn="l">
              <a:lnSpc>
                <a:spcPct val="90000"/>
              </a:lnSpc>
              <a:spcBef>
                <a:spcPts val="1400"/>
              </a:spcBef>
              <a:spcAft>
                <a:spcPts val="0"/>
              </a:spcAft>
              <a:buSzPts val="2500"/>
              <a:buChar char="•"/>
            </a:pPr>
            <a:r>
              <a:rPr lang="en-US" sz="2500"/>
              <a:t>Zillow and Cook County Records API</a:t>
            </a:r>
            <a:endParaRPr sz="2500"/>
          </a:p>
          <a:p>
            <a:pPr indent="-224790" lvl="0" marL="228600" rtl="0" algn="l">
              <a:lnSpc>
                <a:spcPct val="90000"/>
              </a:lnSpc>
              <a:spcBef>
                <a:spcPts val="1400"/>
              </a:spcBef>
              <a:spcAft>
                <a:spcPts val="0"/>
              </a:spcAft>
              <a:buSzPts val="2500"/>
              <a:buChar char="•"/>
            </a:pPr>
            <a:r>
              <a:rPr lang="en-US" sz="2500"/>
              <a:t>Neighborhood Shapefiles and Boundary files for GIS-type applications including generation of Table Keys (Neighborhoods), Public Transit and City Park GIS data points.</a:t>
            </a:r>
            <a:endParaRPr sz="2500"/>
          </a:p>
          <a:p>
            <a:pPr indent="-224790" lvl="0" marL="228600" rtl="0" algn="l">
              <a:lnSpc>
                <a:spcPct val="90000"/>
              </a:lnSpc>
              <a:spcBef>
                <a:spcPts val="1400"/>
              </a:spcBef>
              <a:spcAft>
                <a:spcPts val="0"/>
              </a:spcAft>
              <a:buSzPts val="2500"/>
              <a:buChar char="•"/>
            </a:pPr>
            <a:r>
              <a:rPr lang="en-US" sz="2500"/>
              <a:t>Web-Scraping Walk-Scores of Chicago neighborhoods</a:t>
            </a:r>
            <a:endParaRPr sz="2500"/>
          </a:p>
        </p:txBody>
      </p:sp>
      <p:pic>
        <p:nvPicPr>
          <p:cNvPr descr="Image result for cook county" id="125" name="Google Shape;125;p6"/>
          <p:cNvPicPr preferRelativeResize="0"/>
          <p:nvPr/>
        </p:nvPicPr>
        <p:blipFill rotWithShape="1">
          <a:blip r:embed="rId3">
            <a:alphaModFix/>
          </a:blip>
          <a:srcRect b="0" l="0" r="0" t="0"/>
          <a:stretch/>
        </p:blipFill>
        <p:spPr>
          <a:xfrm>
            <a:off x="8578018" y="1179576"/>
            <a:ext cx="2084832" cy="2084832"/>
          </a:xfrm>
          <a:prstGeom prst="rect">
            <a:avLst/>
          </a:prstGeom>
          <a:noFill/>
          <a:ln>
            <a:noFill/>
          </a:ln>
        </p:spPr>
      </p:pic>
      <p:pic>
        <p:nvPicPr>
          <p:cNvPr descr="Image result for cook county" id="126" name="Google Shape;126;p6"/>
          <p:cNvPicPr preferRelativeResize="0"/>
          <p:nvPr/>
        </p:nvPicPr>
        <p:blipFill rotWithShape="1">
          <a:blip r:embed="rId4">
            <a:alphaModFix/>
          </a:blip>
          <a:srcRect b="0" l="0" r="0" t="0"/>
          <a:stretch/>
        </p:blipFill>
        <p:spPr>
          <a:xfrm>
            <a:off x="8268583" y="3388364"/>
            <a:ext cx="2703703" cy="270370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g70da6f0e23_0_1"/>
          <p:cNvSpPr txBox="1"/>
          <p:nvPr>
            <p:ph type="title"/>
          </p:nvPr>
        </p:nvSpPr>
        <p:spPr>
          <a:xfrm>
            <a:off x="1158300" y="486775"/>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Rockwell"/>
                <a:ea typeface="Rockwell"/>
                <a:cs typeface="Rockwell"/>
                <a:sym typeface="Rockwell"/>
              </a:rPr>
              <a:t>Data Profile</a:t>
            </a:r>
            <a:endParaRPr>
              <a:latin typeface="Rockwell"/>
              <a:ea typeface="Rockwell"/>
              <a:cs typeface="Rockwell"/>
              <a:sym typeface="Rockwell"/>
            </a:endParaRPr>
          </a:p>
        </p:txBody>
      </p:sp>
      <p:sp>
        <p:nvSpPr>
          <p:cNvPr id="133" name="Google Shape;133;g70da6f0e23_0_1"/>
          <p:cNvSpPr txBox="1"/>
          <p:nvPr>
            <p:ph idx="1" type="body"/>
          </p:nvPr>
        </p:nvSpPr>
        <p:spPr>
          <a:xfrm>
            <a:off x="1207950" y="1524850"/>
            <a:ext cx="10605900" cy="4271700"/>
          </a:xfrm>
          <a:prstGeom prst="rect">
            <a:avLst/>
          </a:prstGeom>
        </p:spPr>
        <p:txBody>
          <a:bodyPr anchorCtr="0" anchor="t" bIns="45700" lIns="91425" spcFirstLastPara="1" rIns="91425" wrap="square" tIns="45700">
            <a:noAutofit/>
          </a:bodyPr>
          <a:lstStyle/>
          <a:p>
            <a:pPr indent="-374650" lvl="0" marL="457200" rtl="0" algn="l">
              <a:spcBef>
                <a:spcPts val="1400"/>
              </a:spcBef>
              <a:spcAft>
                <a:spcPts val="0"/>
              </a:spcAft>
              <a:buSzPts val="2300"/>
              <a:buChar char="-"/>
            </a:pPr>
            <a:r>
              <a:rPr lang="en-US" sz="2300"/>
              <a:t>Reviewed data for </a:t>
            </a:r>
            <a:r>
              <a:rPr lang="en-US" sz="2300"/>
              <a:t>428 household developments, 24K units (processed data size)</a:t>
            </a:r>
            <a:endParaRPr sz="2300"/>
          </a:p>
          <a:p>
            <a:pPr indent="-374650" lvl="0" marL="457200" rtl="0" algn="l">
              <a:spcBef>
                <a:spcPts val="1400"/>
              </a:spcBef>
              <a:spcAft>
                <a:spcPts val="0"/>
              </a:spcAft>
              <a:buSzPts val="2300"/>
              <a:buChar char="-"/>
            </a:pPr>
            <a:r>
              <a:rPr lang="en-US" sz="2300"/>
              <a:t>Raw data size: 88 features, 1.9M rows</a:t>
            </a:r>
            <a:endParaRPr sz="2300"/>
          </a:p>
          <a:p>
            <a:pPr indent="-374650" lvl="0" marL="457200" rtl="0" algn="l">
              <a:spcBef>
                <a:spcPts val="1400"/>
              </a:spcBef>
              <a:spcAft>
                <a:spcPts val="0"/>
              </a:spcAft>
              <a:buSzPts val="2300"/>
              <a:buChar char="-"/>
            </a:pPr>
            <a:r>
              <a:rPr lang="en-US" sz="2300"/>
              <a:t>Data types used: csv, xls, Shapefiles, Boundary files. Additionally, we used pickle for data preservation. Developed .sql files for DDL/DML, and twbx or Tableau file</a:t>
            </a:r>
            <a:endParaRPr sz="2300"/>
          </a:p>
          <a:p>
            <a:pPr indent="-374650" lvl="0" marL="457200" rtl="0" algn="l">
              <a:spcBef>
                <a:spcPts val="1400"/>
              </a:spcBef>
              <a:spcAft>
                <a:spcPts val="0"/>
              </a:spcAft>
              <a:buSzPts val="2300"/>
              <a:buChar char="-"/>
            </a:pPr>
            <a:r>
              <a:rPr lang="en-US" sz="2300"/>
              <a:t>Datasets included (the ones in bold were ultimately used): </a:t>
            </a:r>
            <a:r>
              <a:rPr b="1" lang="en-US" sz="2500"/>
              <a:t>Affordable housing developments, neighborhood shapefiles, abandoned buildings, business licenses, walkscores</a:t>
            </a:r>
            <a:r>
              <a:rPr lang="en-US" sz="2300"/>
              <a:t>, </a:t>
            </a:r>
            <a:r>
              <a:rPr lang="en-US" sz="2000"/>
              <a:t>neighborhood crime, concentration of rideshares</a:t>
            </a:r>
            <a:r>
              <a:rPr lang="en-US" sz="2300"/>
              <a:t>, </a:t>
            </a:r>
            <a:r>
              <a:rPr b="1" lang="en-US" sz="2500"/>
              <a:t>park location, CTA bus and train stop locations, per capita income, average household size, tax assessments of properties</a:t>
            </a:r>
            <a:r>
              <a:rPr lang="en-US" sz="2500"/>
              <a:t>.</a:t>
            </a:r>
            <a:endParaRPr sz="2300"/>
          </a:p>
          <a:p>
            <a:pPr indent="0" lvl="0" marL="0" rtl="0" algn="l">
              <a:spcBef>
                <a:spcPts val="140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g70da6f0e23_0_13"/>
          <p:cNvSpPr txBox="1"/>
          <p:nvPr>
            <p:ph type="title"/>
          </p:nvPr>
        </p:nvSpPr>
        <p:spPr>
          <a:xfrm>
            <a:off x="1158300" y="299900"/>
            <a:ext cx="9875400" cy="1356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Rockwell"/>
                <a:ea typeface="Rockwell"/>
                <a:cs typeface="Rockwell"/>
                <a:sym typeface="Rockwell"/>
              </a:rPr>
              <a:t>Data Platform</a:t>
            </a:r>
            <a:endParaRPr>
              <a:latin typeface="Rockwell"/>
              <a:ea typeface="Rockwell"/>
              <a:cs typeface="Rockwell"/>
              <a:sym typeface="Rockwell"/>
            </a:endParaRPr>
          </a:p>
        </p:txBody>
      </p:sp>
      <p:pic>
        <p:nvPicPr>
          <p:cNvPr id="140" name="Google Shape;140;g70da6f0e23_0_13"/>
          <p:cNvPicPr preferRelativeResize="0"/>
          <p:nvPr/>
        </p:nvPicPr>
        <p:blipFill>
          <a:blip r:embed="rId3">
            <a:alphaModFix/>
          </a:blip>
          <a:stretch>
            <a:fillRect/>
          </a:stretch>
        </p:blipFill>
        <p:spPr>
          <a:xfrm>
            <a:off x="3738375" y="7101075"/>
            <a:ext cx="10880029" cy="8160022"/>
          </a:xfrm>
          <a:prstGeom prst="rect">
            <a:avLst/>
          </a:prstGeom>
          <a:noFill/>
          <a:ln>
            <a:noFill/>
          </a:ln>
        </p:spPr>
      </p:pic>
      <p:cxnSp>
        <p:nvCxnSpPr>
          <p:cNvPr id="141" name="Google Shape;141;g70da6f0e23_0_13"/>
          <p:cNvCxnSpPr/>
          <p:nvPr/>
        </p:nvCxnSpPr>
        <p:spPr>
          <a:xfrm>
            <a:off x="6069738" y="1843075"/>
            <a:ext cx="52500" cy="4248900"/>
          </a:xfrm>
          <a:prstGeom prst="straightConnector1">
            <a:avLst/>
          </a:prstGeom>
          <a:noFill/>
          <a:ln cap="flat" cmpd="sng" w="9525">
            <a:solidFill>
              <a:schemeClr val="dk2"/>
            </a:solidFill>
            <a:prstDash val="solid"/>
            <a:round/>
            <a:headEnd len="med" w="med" type="none"/>
            <a:tailEnd len="med" w="med" type="none"/>
          </a:ln>
        </p:spPr>
      </p:cxnSp>
      <p:cxnSp>
        <p:nvCxnSpPr>
          <p:cNvPr id="142" name="Google Shape;142;g70da6f0e23_0_13"/>
          <p:cNvCxnSpPr/>
          <p:nvPr/>
        </p:nvCxnSpPr>
        <p:spPr>
          <a:xfrm>
            <a:off x="9158275" y="1843075"/>
            <a:ext cx="52500" cy="42489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g70da6f0e23_0_13"/>
          <p:cNvCxnSpPr/>
          <p:nvPr/>
        </p:nvCxnSpPr>
        <p:spPr>
          <a:xfrm>
            <a:off x="2981225" y="1843075"/>
            <a:ext cx="52500" cy="42489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g70da6f0e23_0_13"/>
          <p:cNvSpPr txBox="1"/>
          <p:nvPr/>
        </p:nvSpPr>
        <p:spPr>
          <a:xfrm>
            <a:off x="680950" y="1507100"/>
            <a:ext cx="1938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Corbel"/>
                <a:ea typeface="Corbel"/>
                <a:cs typeface="Corbel"/>
                <a:sym typeface="Corbel"/>
              </a:rPr>
              <a:t>Data Collection</a:t>
            </a:r>
            <a:endParaRPr b="1" sz="1800">
              <a:solidFill>
                <a:schemeClr val="accent1"/>
              </a:solidFill>
              <a:latin typeface="Corbel"/>
              <a:ea typeface="Corbel"/>
              <a:cs typeface="Corbel"/>
              <a:sym typeface="Corbel"/>
            </a:endParaRPr>
          </a:p>
        </p:txBody>
      </p:sp>
      <p:sp>
        <p:nvSpPr>
          <p:cNvPr id="145" name="Google Shape;145;g70da6f0e23_0_13"/>
          <p:cNvSpPr txBox="1"/>
          <p:nvPr/>
        </p:nvSpPr>
        <p:spPr>
          <a:xfrm>
            <a:off x="6671100" y="1507100"/>
            <a:ext cx="1938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Corbel"/>
                <a:ea typeface="Corbel"/>
                <a:cs typeface="Corbel"/>
                <a:sym typeface="Corbel"/>
              </a:rPr>
              <a:t>Data Delivery</a:t>
            </a:r>
            <a:endParaRPr b="1" sz="1800">
              <a:solidFill>
                <a:schemeClr val="accent1"/>
              </a:solidFill>
              <a:latin typeface="Corbel"/>
              <a:ea typeface="Corbel"/>
              <a:cs typeface="Corbel"/>
              <a:sym typeface="Corbel"/>
            </a:endParaRPr>
          </a:p>
        </p:txBody>
      </p:sp>
      <p:sp>
        <p:nvSpPr>
          <p:cNvPr id="146" name="Google Shape;146;g70da6f0e23_0_13"/>
          <p:cNvSpPr txBox="1"/>
          <p:nvPr/>
        </p:nvSpPr>
        <p:spPr>
          <a:xfrm>
            <a:off x="3582575" y="1416325"/>
            <a:ext cx="19383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Corbel"/>
                <a:ea typeface="Corbel"/>
                <a:cs typeface="Corbel"/>
                <a:sym typeface="Corbel"/>
              </a:rPr>
              <a:t>Data Curation /Data Science</a:t>
            </a:r>
            <a:endParaRPr b="1" sz="1800">
              <a:solidFill>
                <a:schemeClr val="accent1"/>
              </a:solidFill>
              <a:latin typeface="Corbel"/>
              <a:ea typeface="Corbel"/>
              <a:cs typeface="Corbel"/>
              <a:sym typeface="Corbel"/>
            </a:endParaRPr>
          </a:p>
          <a:p>
            <a:pPr indent="0" lvl="0" marL="0" rtl="0" algn="l">
              <a:spcBef>
                <a:spcPts val="0"/>
              </a:spcBef>
              <a:spcAft>
                <a:spcPts val="0"/>
              </a:spcAft>
              <a:buNone/>
            </a:pPr>
            <a:r>
              <a:t/>
            </a:r>
            <a:endParaRPr b="1" sz="1800">
              <a:solidFill>
                <a:schemeClr val="accent1"/>
              </a:solidFill>
              <a:latin typeface="Corbel"/>
              <a:ea typeface="Corbel"/>
              <a:cs typeface="Corbel"/>
              <a:sym typeface="Corbel"/>
            </a:endParaRPr>
          </a:p>
        </p:txBody>
      </p:sp>
      <p:sp>
        <p:nvSpPr>
          <p:cNvPr id="147" name="Google Shape;147;g70da6f0e23_0_13"/>
          <p:cNvSpPr txBox="1"/>
          <p:nvPr/>
        </p:nvSpPr>
        <p:spPr>
          <a:xfrm>
            <a:off x="10130700" y="1416325"/>
            <a:ext cx="11796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chemeClr val="accent1"/>
                </a:solidFill>
                <a:latin typeface="Corbel"/>
                <a:ea typeface="Corbel"/>
                <a:cs typeface="Corbel"/>
                <a:sym typeface="Corbel"/>
              </a:rPr>
              <a:t>Insights</a:t>
            </a:r>
            <a:endParaRPr b="1" sz="1800">
              <a:solidFill>
                <a:schemeClr val="accent1"/>
              </a:solidFill>
              <a:latin typeface="Corbel"/>
              <a:ea typeface="Corbel"/>
              <a:cs typeface="Corbel"/>
              <a:sym typeface="Corbel"/>
            </a:endParaRPr>
          </a:p>
        </p:txBody>
      </p:sp>
      <p:sp>
        <p:nvSpPr>
          <p:cNvPr id="148" name="Google Shape;148;g70da6f0e23_0_13"/>
          <p:cNvSpPr/>
          <p:nvPr/>
        </p:nvSpPr>
        <p:spPr>
          <a:xfrm>
            <a:off x="3886788" y="3613350"/>
            <a:ext cx="1532700" cy="745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My</a:t>
            </a:r>
            <a:r>
              <a:rPr lang="en-US" sz="3000"/>
              <a:t>SQL</a:t>
            </a:r>
            <a:endParaRPr sz="3000"/>
          </a:p>
        </p:txBody>
      </p:sp>
      <p:sp>
        <p:nvSpPr>
          <p:cNvPr id="149" name="Google Shape;149;g70da6f0e23_0_13"/>
          <p:cNvSpPr/>
          <p:nvPr/>
        </p:nvSpPr>
        <p:spPr>
          <a:xfrm>
            <a:off x="804550" y="2146675"/>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Cook County API</a:t>
            </a:r>
            <a:endParaRPr/>
          </a:p>
        </p:txBody>
      </p:sp>
      <p:cxnSp>
        <p:nvCxnSpPr>
          <p:cNvPr id="150" name="Google Shape;150;g70da6f0e23_0_13"/>
          <p:cNvCxnSpPr>
            <a:stCxn id="149" idx="3"/>
          </p:cNvCxnSpPr>
          <p:nvPr/>
        </p:nvCxnSpPr>
        <p:spPr>
          <a:xfrm>
            <a:off x="2337250" y="2435575"/>
            <a:ext cx="1456200" cy="1123200"/>
          </a:xfrm>
          <a:prstGeom prst="straightConnector1">
            <a:avLst/>
          </a:prstGeom>
          <a:noFill/>
          <a:ln cap="flat" cmpd="sng" w="9525">
            <a:solidFill>
              <a:schemeClr val="dk2"/>
            </a:solidFill>
            <a:prstDash val="solid"/>
            <a:round/>
            <a:headEnd len="med" w="med" type="none"/>
            <a:tailEnd len="med" w="med" type="triangle"/>
          </a:ln>
        </p:spPr>
      </p:cxnSp>
      <p:sp>
        <p:nvSpPr>
          <p:cNvPr id="151" name="Google Shape;151;g70da6f0e23_0_13"/>
          <p:cNvSpPr/>
          <p:nvPr/>
        </p:nvSpPr>
        <p:spPr>
          <a:xfrm>
            <a:off x="3971850" y="2315125"/>
            <a:ext cx="1362600" cy="63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2000"/>
              <a:t>Data Lake</a:t>
            </a:r>
            <a:endParaRPr sz="2000"/>
          </a:p>
        </p:txBody>
      </p:sp>
      <p:cxnSp>
        <p:nvCxnSpPr>
          <p:cNvPr id="152" name="Google Shape;152;g70da6f0e23_0_13"/>
          <p:cNvCxnSpPr>
            <a:stCxn id="153" idx="3"/>
          </p:cNvCxnSpPr>
          <p:nvPr/>
        </p:nvCxnSpPr>
        <p:spPr>
          <a:xfrm>
            <a:off x="2337250" y="3109988"/>
            <a:ext cx="1362600" cy="639300"/>
          </a:xfrm>
          <a:prstGeom prst="straightConnector1">
            <a:avLst/>
          </a:prstGeom>
          <a:noFill/>
          <a:ln cap="flat" cmpd="sng" w="9525">
            <a:solidFill>
              <a:schemeClr val="dk2"/>
            </a:solidFill>
            <a:prstDash val="solid"/>
            <a:round/>
            <a:headEnd len="med" w="med" type="none"/>
            <a:tailEnd len="med" w="med" type="triangle"/>
          </a:ln>
        </p:spPr>
      </p:cxnSp>
      <p:cxnSp>
        <p:nvCxnSpPr>
          <p:cNvPr id="154" name="Google Shape;154;g70da6f0e23_0_13"/>
          <p:cNvCxnSpPr>
            <a:stCxn id="155" idx="3"/>
          </p:cNvCxnSpPr>
          <p:nvPr/>
        </p:nvCxnSpPr>
        <p:spPr>
          <a:xfrm>
            <a:off x="2337250" y="3784388"/>
            <a:ext cx="1315500" cy="185100"/>
          </a:xfrm>
          <a:prstGeom prst="straightConnector1">
            <a:avLst/>
          </a:prstGeom>
          <a:noFill/>
          <a:ln cap="flat" cmpd="sng" w="9525">
            <a:solidFill>
              <a:schemeClr val="dk2"/>
            </a:solidFill>
            <a:prstDash val="solid"/>
            <a:round/>
            <a:headEnd len="med" w="med" type="none"/>
            <a:tailEnd len="med" w="med" type="triangle"/>
          </a:ln>
        </p:spPr>
      </p:cxnSp>
      <p:sp>
        <p:nvSpPr>
          <p:cNvPr id="153" name="Google Shape;153;g70da6f0e23_0_13"/>
          <p:cNvSpPr/>
          <p:nvPr/>
        </p:nvSpPr>
        <p:spPr>
          <a:xfrm>
            <a:off x="804550" y="2821088"/>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City of Chicago API</a:t>
            </a:r>
            <a:endParaRPr/>
          </a:p>
        </p:txBody>
      </p:sp>
      <p:sp>
        <p:nvSpPr>
          <p:cNvPr id="155" name="Google Shape;155;g70da6f0e23_0_13"/>
          <p:cNvSpPr/>
          <p:nvPr/>
        </p:nvSpPr>
        <p:spPr>
          <a:xfrm>
            <a:off x="804550" y="3495488"/>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City of Chicago Shape Files</a:t>
            </a:r>
            <a:endParaRPr/>
          </a:p>
        </p:txBody>
      </p:sp>
      <p:sp>
        <p:nvSpPr>
          <p:cNvPr id="156" name="Google Shape;156;g70da6f0e23_0_13"/>
          <p:cNvSpPr/>
          <p:nvPr/>
        </p:nvSpPr>
        <p:spPr>
          <a:xfrm>
            <a:off x="804550" y="4150638"/>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Zillow API</a:t>
            </a:r>
            <a:endParaRPr/>
          </a:p>
        </p:txBody>
      </p:sp>
      <p:sp>
        <p:nvSpPr>
          <p:cNvPr id="157" name="Google Shape;157;g70da6f0e23_0_13"/>
          <p:cNvSpPr/>
          <p:nvPr/>
        </p:nvSpPr>
        <p:spPr>
          <a:xfrm>
            <a:off x="804550" y="4805800"/>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Google Geocoding </a:t>
            </a:r>
            <a:r>
              <a:rPr lang="en-US"/>
              <a:t>API</a:t>
            </a:r>
            <a:endParaRPr/>
          </a:p>
        </p:txBody>
      </p:sp>
      <p:cxnSp>
        <p:nvCxnSpPr>
          <p:cNvPr id="158" name="Google Shape;158;g70da6f0e23_0_13"/>
          <p:cNvCxnSpPr/>
          <p:nvPr/>
        </p:nvCxnSpPr>
        <p:spPr>
          <a:xfrm flipH="1" rot="10800000">
            <a:off x="2337250" y="4305988"/>
            <a:ext cx="1474800" cy="678000"/>
          </a:xfrm>
          <a:prstGeom prst="straightConnector1">
            <a:avLst/>
          </a:prstGeom>
          <a:noFill/>
          <a:ln cap="flat" cmpd="sng" w="9525">
            <a:solidFill>
              <a:schemeClr val="dk2"/>
            </a:solidFill>
            <a:prstDash val="solid"/>
            <a:round/>
            <a:headEnd len="med" w="med" type="none"/>
            <a:tailEnd len="med" w="med" type="triangle"/>
          </a:ln>
        </p:spPr>
      </p:cxnSp>
      <p:sp>
        <p:nvSpPr>
          <p:cNvPr id="159" name="Google Shape;159;g70da6f0e23_0_13"/>
          <p:cNvSpPr/>
          <p:nvPr/>
        </p:nvSpPr>
        <p:spPr>
          <a:xfrm>
            <a:off x="804550" y="5460950"/>
            <a:ext cx="1532700" cy="57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Web Scraping Walk Scores</a:t>
            </a:r>
            <a:endParaRPr/>
          </a:p>
        </p:txBody>
      </p:sp>
      <p:cxnSp>
        <p:nvCxnSpPr>
          <p:cNvPr id="160" name="Google Shape;160;g70da6f0e23_0_13"/>
          <p:cNvCxnSpPr>
            <a:stCxn id="159" idx="3"/>
          </p:cNvCxnSpPr>
          <p:nvPr/>
        </p:nvCxnSpPr>
        <p:spPr>
          <a:xfrm flipH="1" rot="10800000">
            <a:off x="2337250" y="4458350"/>
            <a:ext cx="1627200" cy="1291500"/>
          </a:xfrm>
          <a:prstGeom prst="straightConnector1">
            <a:avLst/>
          </a:prstGeom>
          <a:noFill/>
          <a:ln cap="flat" cmpd="sng" w="9525">
            <a:solidFill>
              <a:schemeClr val="dk2"/>
            </a:solidFill>
            <a:prstDash val="solid"/>
            <a:round/>
            <a:headEnd len="med" w="med" type="none"/>
            <a:tailEnd len="med" w="med" type="triangle"/>
          </a:ln>
        </p:spPr>
      </p:cxnSp>
      <p:sp>
        <p:nvSpPr>
          <p:cNvPr id="161" name="Google Shape;161;g70da6f0e23_0_13"/>
          <p:cNvSpPr txBox="1"/>
          <p:nvPr/>
        </p:nvSpPr>
        <p:spPr>
          <a:xfrm>
            <a:off x="4335450" y="4364250"/>
            <a:ext cx="635400" cy="4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Corbel"/>
                <a:ea typeface="Corbel"/>
                <a:cs typeface="Corbel"/>
                <a:sym typeface="Corbel"/>
              </a:rPr>
              <a:t>OLAP</a:t>
            </a:r>
            <a:endParaRPr b="1">
              <a:latin typeface="Corbel"/>
              <a:ea typeface="Corbel"/>
              <a:cs typeface="Corbel"/>
              <a:sym typeface="Corbel"/>
            </a:endParaRPr>
          </a:p>
        </p:txBody>
      </p:sp>
      <p:sp>
        <p:nvSpPr>
          <p:cNvPr id="162" name="Google Shape;162;g70da6f0e23_0_13"/>
          <p:cNvSpPr/>
          <p:nvPr/>
        </p:nvSpPr>
        <p:spPr>
          <a:xfrm>
            <a:off x="804550" y="6278850"/>
            <a:ext cx="10712400" cy="274800"/>
          </a:xfrm>
          <a:prstGeom prst="rect">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Governance</a:t>
            </a:r>
            <a:endParaRPr/>
          </a:p>
        </p:txBody>
      </p:sp>
      <p:sp>
        <p:nvSpPr>
          <p:cNvPr id="163" name="Google Shape;163;g70da6f0e23_0_13"/>
          <p:cNvSpPr/>
          <p:nvPr/>
        </p:nvSpPr>
        <p:spPr>
          <a:xfrm>
            <a:off x="6671100" y="4365267"/>
            <a:ext cx="1938300" cy="74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200"/>
              <a:t>Report for End User</a:t>
            </a:r>
            <a:endParaRPr sz="2200"/>
          </a:p>
        </p:txBody>
      </p:sp>
      <p:cxnSp>
        <p:nvCxnSpPr>
          <p:cNvPr id="164" name="Google Shape;164;g70da6f0e23_0_13"/>
          <p:cNvCxnSpPr/>
          <p:nvPr/>
        </p:nvCxnSpPr>
        <p:spPr>
          <a:xfrm>
            <a:off x="4826675" y="3105388"/>
            <a:ext cx="0" cy="410100"/>
          </a:xfrm>
          <a:prstGeom prst="straightConnector1">
            <a:avLst/>
          </a:prstGeom>
          <a:noFill/>
          <a:ln cap="flat" cmpd="sng" w="9525">
            <a:solidFill>
              <a:schemeClr val="dk2"/>
            </a:solidFill>
            <a:prstDash val="solid"/>
            <a:round/>
            <a:headEnd len="med" w="med" type="none"/>
            <a:tailEnd len="med" w="med" type="triangle"/>
          </a:ln>
        </p:spPr>
      </p:cxnSp>
      <p:cxnSp>
        <p:nvCxnSpPr>
          <p:cNvPr id="165" name="Google Shape;165;g70da6f0e23_0_13"/>
          <p:cNvCxnSpPr/>
          <p:nvPr/>
        </p:nvCxnSpPr>
        <p:spPr>
          <a:xfrm rot="10800000">
            <a:off x="4438650" y="3095038"/>
            <a:ext cx="0" cy="430800"/>
          </a:xfrm>
          <a:prstGeom prst="straightConnector1">
            <a:avLst/>
          </a:prstGeom>
          <a:noFill/>
          <a:ln cap="flat" cmpd="sng" w="9525">
            <a:solidFill>
              <a:schemeClr val="dk2"/>
            </a:solidFill>
            <a:prstDash val="solid"/>
            <a:round/>
            <a:headEnd len="med" w="med" type="none"/>
            <a:tailEnd len="med" w="med" type="triangle"/>
          </a:ln>
        </p:spPr>
      </p:cxnSp>
      <p:cxnSp>
        <p:nvCxnSpPr>
          <p:cNvPr id="166" name="Google Shape;166;g70da6f0e23_0_13"/>
          <p:cNvCxnSpPr>
            <a:stCxn id="148" idx="4"/>
            <a:endCxn id="167" idx="2"/>
          </p:cNvCxnSpPr>
          <p:nvPr/>
        </p:nvCxnSpPr>
        <p:spPr>
          <a:xfrm flipH="1" rot="10800000">
            <a:off x="5419488" y="3310500"/>
            <a:ext cx="1361100" cy="675600"/>
          </a:xfrm>
          <a:prstGeom prst="straightConnector1">
            <a:avLst/>
          </a:prstGeom>
          <a:noFill/>
          <a:ln cap="flat" cmpd="sng" w="9525">
            <a:solidFill>
              <a:schemeClr val="dk2"/>
            </a:solidFill>
            <a:prstDash val="solid"/>
            <a:round/>
            <a:headEnd len="med" w="med" type="none"/>
            <a:tailEnd len="med" w="med" type="triangle"/>
          </a:ln>
        </p:spPr>
      </p:cxnSp>
      <p:pic>
        <p:nvPicPr>
          <p:cNvPr id="168" name="Google Shape;168;g70da6f0e23_0_13"/>
          <p:cNvPicPr preferRelativeResize="0"/>
          <p:nvPr/>
        </p:nvPicPr>
        <p:blipFill>
          <a:blip r:embed="rId4">
            <a:alphaModFix/>
          </a:blip>
          <a:stretch>
            <a:fillRect/>
          </a:stretch>
        </p:blipFill>
        <p:spPr>
          <a:xfrm>
            <a:off x="9759650" y="2815250"/>
            <a:ext cx="1938299" cy="1938299"/>
          </a:xfrm>
          <a:prstGeom prst="rect">
            <a:avLst/>
          </a:prstGeom>
          <a:noFill/>
          <a:ln>
            <a:noFill/>
          </a:ln>
        </p:spPr>
      </p:pic>
      <p:sp>
        <p:nvSpPr>
          <p:cNvPr id="167" name="Google Shape;167;g70da6f0e23_0_13"/>
          <p:cNvSpPr/>
          <p:nvPr/>
        </p:nvSpPr>
        <p:spPr>
          <a:xfrm>
            <a:off x="6780688" y="2937700"/>
            <a:ext cx="1532700" cy="745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t>MySQL</a:t>
            </a:r>
            <a:endParaRPr sz="3000"/>
          </a:p>
        </p:txBody>
      </p:sp>
      <p:cxnSp>
        <p:nvCxnSpPr>
          <p:cNvPr id="169" name="Google Shape;169;g70da6f0e23_0_13"/>
          <p:cNvCxnSpPr>
            <a:stCxn id="167" idx="3"/>
            <a:endCxn id="163" idx="0"/>
          </p:cNvCxnSpPr>
          <p:nvPr/>
        </p:nvCxnSpPr>
        <p:spPr>
          <a:xfrm>
            <a:off x="7547038" y="3683200"/>
            <a:ext cx="93300" cy="682200"/>
          </a:xfrm>
          <a:prstGeom prst="straightConnector1">
            <a:avLst/>
          </a:prstGeom>
          <a:noFill/>
          <a:ln cap="flat" cmpd="sng" w="9525">
            <a:solidFill>
              <a:schemeClr val="dk2"/>
            </a:solidFill>
            <a:prstDash val="solid"/>
            <a:round/>
            <a:headEnd len="med" w="med" type="none"/>
            <a:tailEnd len="med" w="med" type="triangle"/>
          </a:ln>
        </p:spPr>
      </p:cxnSp>
      <p:sp>
        <p:nvSpPr>
          <p:cNvPr id="170" name="Google Shape;170;g70da6f0e23_0_13"/>
          <p:cNvSpPr/>
          <p:nvPr/>
        </p:nvSpPr>
        <p:spPr>
          <a:xfrm>
            <a:off x="5367125" y="2019379"/>
            <a:ext cx="4808050" cy="1614625"/>
          </a:xfrm>
          <a:custGeom>
            <a:rect b="b" l="l" r="r" t="t"/>
            <a:pathLst>
              <a:path extrusionOk="0" h="64585" w="192322">
                <a:moveTo>
                  <a:pt x="0" y="64585"/>
                </a:moveTo>
                <a:cubicBezTo>
                  <a:pt x="8573" y="55516"/>
                  <a:pt x="30563" y="20231"/>
                  <a:pt x="51435" y="10168"/>
                </a:cubicBezTo>
                <a:cubicBezTo>
                  <a:pt x="72307" y="105"/>
                  <a:pt x="101752" y="-3249"/>
                  <a:pt x="125233" y="4205"/>
                </a:cubicBezTo>
                <a:cubicBezTo>
                  <a:pt x="148714" y="11659"/>
                  <a:pt x="181141" y="46446"/>
                  <a:pt x="192322" y="54894"/>
                </a:cubicBezTo>
              </a:path>
            </a:pathLst>
          </a:custGeom>
          <a:noFill/>
          <a:ln cap="flat" cmpd="sng" w="9525">
            <a:solidFill>
              <a:schemeClr val="dk2"/>
            </a:solidFill>
            <a:prstDash val="solid"/>
            <a:round/>
            <a:headEnd len="med" w="med" type="none"/>
            <a:tailEnd len="med" w="med" type="none"/>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7"/>
          <p:cNvSpPr txBox="1"/>
          <p:nvPr>
            <p:ph type="title"/>
          </p:nvPr>
        </p:nvSpPr>
        <p:spPr>
          <a:xfrm>
            <a:off x="1768819" y="160321"/>
            <a:ext cx="2563200" cy="1144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Tools</a:t>
            </a:r>
            <a:endParaRPr>
              <a:latin typeface="Rockwell"/>
              <a:ea typeface="Rockwell"/>
              <a:cs typeface="Rockwell"/>
              <a:sym typeface="Rockwell"/>
            </a:endParaRPr>
          </a:p>
        </p:txBody>
      </p:sp>
      <p:sp>
        <p:nvSpPr>
          <p:cNvPr id="176" name="Google Shape;176;p7"/>
          <p:cNvSpPr txBox="1"/>
          <p:nvPr>
            <p:ph idx="1" type="body"/>
          </p:nvPr>
        </p:nvSpPr>
        <p:spPr>
          <a:xfrm>
            <a:off x="6305913" y="488328"/>
            <a:ext cx="5602623" cy="4038600"/>
          </a:xfrm>
          <a:prstGeom prst="rect">
            <a:avLst/>
          </a:prstGeom>
          <a:noFill/>
          <a:ln>
            <a:noFill/>
          </a:ln>
        </p:spPr>
        <p:txBody>
          <a:bodyPr anchorCtr="0" anchor="t" bIns="45700" lIns="91425" spcFirstLastPara="1" rIns="91425" wrap="square" tIns="45700">
            <a:noAutofit/>
          </a:bodyPr>
          <a:lstStyle/>
          <a:p>
            <a:pPr indent="-182880" lvl="0" marL="228600" rtl="0" algn="l">
              <a:lnSpc>
                <a:spcPct val="90000"/>
              </a:lnSpc>
              <a:spcBef>
                <a:spcPts val="0"/>
              </a:spcBef>
              <a:spcAft>
                <a:spcPts val="0"/>
              </a:spcAft>
              <a:buSzPts val="1920"/>
              <a:buChar char="•"/>
            </a:pPr>
            <a:r>
              <a:rPr lang="en-US" sz="2400"/>
              <a:t>Data was scraped via Python (Walk-Scores), downloaded from online sources (City of Chicago for Housing Developments, Commerce, Park) and gathered using APIs (Google Geocoding, Zillow, Cook County). </a:t>
            </a:r>
            <a:endParaRPr/>
          </a:p>
          <a:p>
            <a:pPr indent="-182880" lvl="0" marL="228600" rtl="0" algn="l">
              <a:lnSpc>
                <a:spcPct val="90000"/>
              </a:lnSpc>
              <a:spcBef>
                <a:spcPts val="1400"/>
              </a:spcBef>
              <a:spcAft>
                <a:spcPts val="0"/>
              </a:spcAft>
              <a:buSzPts val="1920"/>
              <a:buChar char="•"/>
            </a:pPr>
            <a:r>
              <a:rPr lang="en-US" sz="2400"/>
              <a:t>Pandas was used for data cleanup.</a:t>
            </a:r>
            <a:endParaRPr/>
          </a:p>
          <a:p>
            <a:pPr indent="-182880" lvl="0" marL="228600" rtl="0" algn="l">
              <a:lnSpc>
                <a:spcPct val="90000"/>
              </a:lnSpc>
              <a:spcBef>
                <a:spcPts val="1400"/>
              </a:spcBef>
              <a:spcAft>
                <a:spcPts val="0"/>
              </a:spcAft>
              <a:buSzPts val="1920"/>
              <a:buChar char="•"/>
            </a:pPr>
            <a:r>
              <a:rPr lang="en-US" sz="2400"/>
              <a:t>R was used to build an additional Geocoding API (Google’s) to obtain coordinates from address.</a:t>
            </a:r>
            <a:endParaRPr sz="2400"/>
          </a:p>
          <a:p>
            <a:pPr indent="-182880" lvl="0" marL="228600" rtl="0" algn="l">
              <a:lnSpc>
                <a:spcPct val="90000"/>
              </a:lnSpc>
              <a:spcBef>
                <a:spcPts val="1400"/>
              </a:spcBef>
              <a:spcAft>
                <a:spcPts val="0"/>
              </a:spcAft>
              <a:buSzPts val="1920"/>
              <a:buChar char="•"/>
            </a:pPr>
            <a:r>
              <a:rPr lang="en-US" sz="2400"/>
              <a:t>Our data database was built using MySQL. DDL and DML tables were created for each table.</a:t>
            </a:r>
            <a:endParaRPr b="1" sz="2400"/>
          </a:p>
          <a:p>
            <a:pPr indent="-182880" lvl="0" marL="228600" rtl="0" algn="l">
              <a:lnSpc>
                <a:spcPct val="90000"/>
              </a:lnSpc>
              <a:spcBef>
                <a:spcPts val="1400"/>
              </a:spcBef>
              <a:spcAft>
                <a:spcPts val="0"/>
              </a:spcAft>
              <a:buSzPts val="1920"/>
              <a:buChar char="•"/>
            </a:pPr>
            <a:r>
              <a:rPr lang="en-US" sz="2400"/>
              <a:t>Tableau was used to generate tables and charts to draw insights from our data.</a:t>
            </a:r>
            <a:endParaRPr sz="2400"/>
          </a:p>
        </p:txBody>
      </p:sp>
      <p:pic>
        <p:nvPicPr>
          <p:cNvPr descr="Image result for python" id="177" name="Google Shape;177;p7"/>
          <p:cNvPicPr preferRelativeResize="0"/>
          <p:nvPr/>
        </p:nvPicPr>
        <p:blipFill rotWithShape="1">
          <a:blip r:embed="rId3">
            <a:alphaModFix/>
          </a:blip>
          <a:srcRect b="0" l="0" r="0" t="0"/>
          <a:stretch/>
        </p:blipFill>
        <p:spPr>
          <a:xfrm>
            <a:off x="3203472" y="801676"/>
            <a:ext cx="2115972" cy="2115973"/>
          </a:xfrm>
          <a:prstGeom prst="rect">
            <a:avLst/>
          </a:prstGeom>
          <a:noFill/>
          <a:ln>
            <a:noFill/>
          </a:ln>
        </p:spPr>
      </p:pic>
      <p:sp>
        <p:nvSpPr>
          <p:cNvPr descr="Image result for r" id="178" name="Google Shape;178;p7"/>
          <p:cNvSpPr/>
          <p:nvPr/>
        </p:nvSpPr>
        <p:spPr>
          <a:xfrm>
            <a:off x="155575" y="-144463"/>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Image result for r" id="179" name="Google Shape;179;p7"/>
          <p:cNvPicPr preferRelativeResize="0"/>
          <p:nvPr/>
        </p:nvPicPr>
        <p:blipFill rotWithShape="1">
          <a:blip r:embed="rId4">
            <a:alphaModFix/>
          </a:blip>
          <a:srcRect b="0" l="0" r="0" t="0"/>
          <a:stretch/>
        </p:blipFill>
        <p:spPr>
          <a:xfrm>
            <a:off x="1856862" y="2266947"/>
            <a:ext cx="1951323" cy="1516849"/>
          </a:xfrm>
          <a:prstGeom prst="rect">
            <a:avLst/>
          </a:prstGeom>
          <a:noFill/>
          <a:ln>
            <a:noFill/>
          </a:ln>
        </p:spPr>
      </p:pic>
      <p:pic>
        <p:nvPicPr>
          <p:cNvPr descr="Image result for mysql" id="180" name="Google Shape;180;p7"/>
          <p:cNvPicPr preferRelativeResize="0"/>
          <p:nvPr/>
        </p:nvPicPr>
        <p:blipFill rotWithShape="1">
          <a:blip r:embed="rId5">
            <a:alphaModFix/>
          </a:blip>
          <a:srcRect b="0" l="0" r="0" t="0"/>
          <a:stretch/>
        </p:blipFill>
        <p:spPr>
          <a:xfrm>
            <a:off x="2421289" y="3550361"/>
            <a:ext cx="1534210" cy="1534210"/>
          </a:xfrm>
          <a:prstGeom prst="rect">
            <a:avLst/>
          </a:prstGeom>
          <a:noFill/>
          <a:ln>
            <a:noFill/>
          </a:ln>
        </p:spPr>
      </p:pic>
      <p:pic>
        <p:nvPicPr>
          <p:cNvPr descr="Image result for tableau" id="181" name="Google Shape;181;p7"/>
          <p:cNvPicPr preferRelativeResize="0"/>
          <p:nvPr/>
        </p:nvPicPr>
        <p:blipFill rotWithShape="1">
          <a:blip r:embed="rId6">
            <a:alphaModFix/>
          </a:blip>
          <a:srcRect b="0" l="0" r="0" t="0"/>
          <a:stretch/>
        </p:blipFill>
        <p:spPr>
          <a:xfrm>
            <a:off x="2148437" y="5168321"/>
            <a:ext cx="2519566" cy="1419405"/>
          </a:xfrm>
          <a:prstGeom prst="rect">
            <a:avLst/>
          </a:prstGeom>
          <a:noFill/>
          <a:ln>
            <a:noFill/>
          </a:ln>
        </p:spPr>
      </p:pic>
      <p:pic>
        <p:nvPicPr>
          <p:cNvPr descr="Image result for google geocoding api" id="182" name="Google Shape;182;p7"/>
          <p:cNvPicPr preferRelativeResize="0"/>
          <p:nvPr/>
        </p:nvPicPr>
        <p:blipFill rotWithShape="1">
          <a:blip r:embed="rId7">
            <a:alphaModFix/>
          </a:blip>
          <a:srcRect b="0" l="0" r="0" t="0"/>
          <a:stretch/>
        </p:blipFill>
        <p:spPr>
          <a:xfrm>
            <a:off x="2172758" y="1095041"/>
            <a:ext cx="1499364" cy="1499364"/>
          </a:xfrm>
          <a:prstGeom prst="rect">
            <a:avLst/>
          </a:prstGeom>
          <a:noFill/>
          <a:ln>
            <a:noFill/>
          </a:ln>
        </p:spPr>
      </p:pic>
      <p:sp>
        <p:nvSpPr>
          <p:cNvPr descr="Image result for pandas python" id="183" name="Google Shape;183;p7"/>
          <p:cNvSpPr/>
          <p:nvPr/>
        </p:nvSpPr>
        <p:spPr>
          <a:xfrm>
            <a:off x="307975" y="7937"/>
            <a:ext cx="304800" cy="30480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pic>
        <p:nvPicPr>
          <p:cNvPr descr="Image result for pandas python" id="184" name="Google Shape;184;p7"/>
          <p:cNvPicPr preferRelativeResize="0"/>
          <p:nvPr/>
        </p:nvPicPr>
        <p:blipFill rotWithShape="1">
          <a:blip r:embed="rId8">
            <a:alphaModFix/>
          </a:blip>
          <a:srcRect b="0" l="0" r="0" t="0"/>
          <a:stretch/>
        </p:blipFill>
        <p:spPr>
          <a:xfrm>
            <a:off x="3412862" y="2355549"/>
            <a:ext cx="1427691" cy="1427691"/>
          </a:xfrm>
          <a:prstGeom prst="rect">
            <a:avLst/>
          </a:prstGeom>
          <a:noFill/>
          <a:ln>
            <a:noFill/>
          </a:ln>
        </p:spPr>
      </p:pic>
      <p:pic>
        <p:nvPicPr>
          <p:cNvPr descr="Image result for desiigner" id="185" name="Google Shape;185;p7"/>
          <p:cNvPicPr preferRelativeResize="0"/>
          <p:nvPr/>
        </p:nvPicPr>
        <p:blipFill rotWithShape="1">
          <a:blip r:embed="rId9">
            <a:alphaModFix/>
          </a:blip>
          <a:srcRect b="0" l="0" r="0" t="0"/>
          <a:stretch/>
        </p:blipFill>
        <p:spPr>
          <a:xfrm>
            <a:off x="4840544" y="2579608"/>
            <a:ext cx="1301941" cy="891547"/>
          </a:xfrm>
          <a:prstGeom prst="rect">
            <a:avLst/>
          </a:prstGeom>
          <a:noFill/>
          <a:ln>
            <a:noFill/>
          </a:ln>
        </p:spPr>
      </p:pic>
      <p:sp>
        <p:nvSpPr>
          <p:cNvPr id="186" name="Google Shape;186;p7"/>
          <p:cNvSpPr txBox="1"/>
          <p:nvPr/>
        </p:nvSpPr>
        <p:spPr>
          <a:xfrm>
            <a:off x="209540" y="1725076"/>
            <a:ext cx="1521255" cy="152571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1500"/>
              <a:buFont typeface="Rockwell"/>
              <a:buNone/>
            </a:pPr>
            <a:r>
              <a:rPr b="0" lang="en-US" sz="1500" u="none">
                <a:solidFill>
                  <a:schemeClr val="accent1"/>
                </a:solidFill>
                <a:latin typeface="Rockwell"/>
                <a:ea typeface="Rockwell"/>
                <a:cs typeface="Rockwell"/>
                <a:sym typeface="Rockwell"/>
              </a:rPr>
              <a:t>Ingestion and Cleanup</a:t>
            </a:r>
            <a:endParaRPr b="0" sz="1500" u="none">
              <a:solidFill>
                <a:schemeClr val="accent1"/>
              </a:solidFill>
              <a:latin typeface="Rockwell"/>
              <a:ea typeface="Rockwell"/>
              <a:cs typeface="Rockwell"/>
              <a:sym typeface="Rockwell"/>
            </a:endParaRPr>
          </a:p>
        </p:txBody>
      </p:sp>
      <p:sp>
        <p:nvSpPr>
          <p:cNvPr id="187" name="Google Shape;187;p7"/>
          <p:cNvSpPr txBox="1"/>
          <p:nvPr/>
        </p:nvSpPr>
        <p:spPr>
          <a:xfrm>
            <a:off x="204771" y="3587549"/>
            <a:ext cx="1521255" cy="152571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1500"/>
              <a:buFont typeface="Rockwell"/>
              <a:buNone/>
            </a:pPr>
            <a:r>
              <a:rPr b="0" lang="en-US" sz="1500" u="none">
                <a:solidFill>
                  <a:schemeClr val="accent1"/>
                </a:solidFill>
                <a:latin typeface="Rockwell"/>
                <a:ea typeface="Rockwell"/>
                <a:cs typeface="Rockwell"/>
                <a:sym typeface="Rockwell"/>
              </a:rPr>
              <a:t>Storage</a:t>
            </a:r>
            <a:endParaRPr b="0" sz="1500" u="none">
              <a:solidFill>
                <a:schemeClr val="accent1"/>
              </a:solidFill>
              <a:latin typeface="Rockwell"/>
              <a:ea typeface="Rockwell"/>
              <a:cs typeface="Rockwell"/>
              <a:sym typeface="Rockwell"/>
            </a:endParaRPr>
          </a:p>
        </p:txBody>
      </p:sp>
      <p:sp>
        <p:nvSpPr>
          <p:cNvPr id="188" name="Google Shape;188;p7"/>
          <p:cNvSpPr txBox="1"/>
          <p:nvPr/>
        </p:nvSpPr>
        <p:spPr>
          <a:xfrm>
            <a:off x="207823" y="5053620"/>
            <a:ext cx="1521255" cy="1525712"/>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chemeClr val="accent1"/>
              </a:buClr>
              <a:buSzPts val="1500"/>
              <a:buFont typeface="Rockwell"/>
              <a:buNone/>
            </a:pPr>
            <a:r>
              <a:rPr b="0" lang="en-US" sz="1500" u="none">
                <a:solidFill>
                  <a:schemeClr val="accent1"/>
                </a:solidFill>
                <a:latin typeface="Rockwell"/>
                <a:ea typeface="Rockwell"/>
                <a:cs typeface="Rockwell"/>
                <a:sym typeface="Rockwell"/>
              </a:rPr>
              <a:t>Delivery and Insights</a:t>
            </a:r>
            <a:endParaRPr b="0" sz="1500" u="none">
              <a:solidFill>
                <a:schemeClr val="accent1"/>
              </a:solidFill>
              <a:latin typeface="Rockwell"/>
              <a:ea typeface="Rockwell"/>
              <a:cs typeface="Rockwell"/>
              <a:sym typeface="Rockwell"/>
            </a:endParaRPr>
          </a:p>
        </p:txBody>
      </p:sp>
      <p:sp>
        <p:nvSpPr>
          <p:cNvPr id="189" name="Google Shape;189;p7"/>
          <p:cNvSpPr/>
          <p:nvPr/>
        </p:nvSpPr>
        <p:spPr>
          <a:xfrm>
            <a:off x="1768821" y="1251536"/>
            <a:ext cx="495928" cy="2376012"/>
          </a:xfrm>
          <a:prstGeom prst="leftBrace">
            <a:avLst>
              <a:gd fmla="val 8333" name="adj1"/>
              <a:gd fmla="val 50000" name="adj2"/>
            </a:avLst>
          </a:prstGeom>
          <a:no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190" name="Google Shape;190;p7"/>
          <p:cNvSpPr/>
          <p:nvPr/>
        </p:nvSpPr>
        <p:spPr>
          <a:xfrm>
            <a:off x="1768821" y="3987583"/>
            <a:ext cx="495928" cy="762895"/>
          </a:xfrm>
          <a:prstGeom prst="leftBrace">
            <a:avLst>
              <a:gd fmla="val 8333" name="adj1"/>
              <a:gd fmla="val 50000" name="adj2"/>
            </a:avLst>
          </a:prstGeom>
          <a:no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
        <p:nvSpPr>
          <p:cNvPr id="191" name="Google Shape;191;p7"/>
          <p:cNvSpPr/>
          <p:nvPr/>
        </p:nvSpPr>
        <p:spPr>
          <a:xfrm>
            <a:off x="1726026" y="5435029"/>
            <a:ext cx="495928" cy="762895"/>
          </a:xfrm>
          <a:prstGeom prst="leftBrace">
            <a:avLst>
              <a:gd fmla="val 8333" name="adj1"/>
              <a:gd fmla="val 50000" name="adj2"/>
            </a:avLst>
          </a:prstGeom>
          <a:noFill/>
          <a:ln cap="flat" cmpd="sng" w="762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Google Shape;196;p8"/>
          <p:cNvSpPr txBox="1"/>
          <p:nvPr>
            <p:ph type="title"/>
          </p:nvPr>
        </p:nvSpPr>
        <p:spPr>
          <a:xfrm>
            <a:off x="905822" y="408250"/>
            <a:ext cx="4076400" cy="111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accent1"/>
              </a:buClr>
              <a:buSzPts val="4400"/>
              <a:buFont typeface="Rockwell"/>
              <a:buNone/>
            </a:pPr>
            <a:r>
              <a:rPr lang="en-US">
                <a:latin typeface="Rockwell"/>
                <a:ea typeface="Rockwell"/>
                <a:cs typeface="Rockwell"/>
                <a:sym typeface="Rockwell"/>
              </a:rPr>
              <a:t>Data Cleanup</a:t>
            </a:r>
            <a:endParaRPr>
              <a:latin typeface="Rockwell"/>
              <a:ea typeface="Rockwell"/>
              <a:cs typeface="Rockwell"/>
              <a:sym typeface="Rockwell"/>
            </a:endParaRPr>
          </a:p>
        </p:txBody>
      </p:sp>
      <p:sp>
        <p:nvSpPr>
          <p:cNvPr id="197" name="Google Shape;197;p8"/>
          <p:cNvSpPr txBox="1"/>
          <p:nvPr/>
        </p:nvSpPr>
        <p:spPr>
          <a:xfrm>
            <a:off x="7485888" y="416791"/>
            <a:ext cx="2892552" cy="627888"/>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chemeClr val="accent1"/>
              </a:buClr>
              <a:buSzPts val="2420"/>
              <a:buFont typeface="Rockwell"/>
              <a:buNone/>
            </a:pPr>
            <a:r>
              <a:rPr lang="en-US" sz="2420">
                <a:solidFill>
                  <a:schemeClr val="accent1"/>
                </a:solidFill>
                <a:latin typeface="Rockwell"/>
                <a:ea typeface="Rockwell"/>
                <a:cs typeface="Rockwell"/>
                <a:sym typeface="Rockwell"/>
              </a:rPr>
              <a:t>GIS Conversions</a:t>
            </a:r>
            <a:endParaRPr sz="2420">
              <a:solidFill>
                <a:schemeClr val="accent1"/>
              </a:solidFill>
              <a:latin typeface="Rockwell"/>
              <a:ea typeface="Rockwell"/>
              <a:cs typeface="Rockwell"/>
              <a:sym typeface="Rockwell"/>
            </a:endParaRPr>
          </a:p>
        </p:txBody>
      </p:sp>
      <p:pic>
        <p:nvPicPr>
          <p:cNvPr id="198" name="Google Shape;198;p8"/>
          <p:cNvPicPr preferRelativeResize="0"/>
          <p:nvPr/>
        </p:nvPicPr>
        <p:blipFill rotWithShape="1">
          <a:blip r:embed="rId3">
            <a:alphaModFix/>
          </a:blip>
          <a:srcRect b="0" l="0" r="0" t="0"/>
          <a:stretch/>
        </p:blipFill>
        <p:spPr>
          <a:xfrm>
            <a:off x="6975423" y="877778"/>
            <a:ext cx="3913482" cy="895373"/>
          </a:xfrm>
          <a:prstGeom prst="rect">
            <a:avLst/>
          </a:prstGeom>
          <a:noFill/>
          <a:ln>
            <a:noFill/>
          </a:ln>
        </p:spPr>
      </p:pic>
      <p:pic>
        <p:nvPicPr>
          <p:cNvPr id="199" name="Google Shape;199;p8"/>
          <p:cNvPicPr preferRelativeResize="0"/>
          <p:nvPr/>
        </p:nvPicPr>
        <p:blipFill rotWithShape="1">
          <a:blip r:embed="rId4">
            <a:alphaModFix/>
          </a:blip>
          <a:srcRect b="0" l="0" r="0" t="0"/>
          <a:stretch/>
        </p:blipFill>
        <p:spPr>
          <a:xfrm>
            <a:off x="6781801" y="1682329"/>
            <a:ext cx="4431684" cy="2478219"/>
          </a:xfrm>
          <a:prstGeom prst="rect">
            <a:avLst/>
          </a:prstGeom>
          <a:noFill/>
          <a:ln>
            <a:noFill/>
          </a:ln>
        </p:spPr>
      </p:pic>
      <p:pic>
        <p:nvPicPr>
          <p:cNvPr id="200" name="Google Shape;200;p8"/>
          <p:cNvPicPr preferRelativeResize="0"/>
          <p:nvPr/>
        </p:nvPicPr>
        <p:blipFill rotWithShape="1">
          <a:blip r:embed="rId5">
            <a:alphaModFix/>
          </a:blip>
          <a:srcRect b="0" l="0" r="0" t="0"/>
          <a:stretch/>
        </p:blipFill>
        <p:spPr>
          <a:xfrm>
            <a:off x="615636" y="2405788"/>
            <a:ext cx="5435315" cy="682942"/>
          </a:xfrm>
          <a:prstGeom prst="rect">
            <a:avLst/>
          </a:prstGeom>
          <a:noFill/>
          <a:ln>
            <a:noFill/>
          </a:ln>
        </p:spPr>
      </p:pic>
      <p:sp>
        <p:nvSpPr>
          <p:cNvPr id="201" name="Google Shape;201;p8"/>
          <p:cNvSpPr txBox="1"/>
          <p:nvPr/>
        </p:nvSpPr>
        <p:spPr>
          <a:xfrm>
            <a:off x="1243584" y="3539467"/>
            <a:ext cx="4076517" cy="725061"/>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chemeClr val="accent1"/>
              </a:buClr>
              <a:buSzPts val="2090"/>
              <a:buFont typeface="Rockwell"/>
              <a:buNone/>
            </a:pPr>
            <a:r>
              <a:rPr lang="en-US" sz="2090">
                <a:solidFill>
                  <a:schemeClr val="accent1"/>
                </a:solidFill>
                <a:latin typeface="Rockwell"/>
                <a:ea typeface="Rockwell"/>
                <a:cs typeface="Rockwell"/>
                <a:sym typeface="Rockwell"/>
              </a:rPr>
              <a:t>Overwrote Assessed Value with Sale Value (where available)</a:t>
            </a:r>
            <a:endParaRPr sz="2090">
              <a:solidFill>
                <a:schemeClr val="accent1"/>
              </a:solidFill>
              <a:latin typeface="Rockwell"/>
              <a:ea typeface="Rockwell"/>
              <a:cs typeface="Rockwell"/>
              <a:sym typeface="Rockwell"/>
            </a:endParaRPr>
          </a:p>
        </p:txBody>
      </p:sp>
      <p:sp>
        <p:nvSpPr>
          <p:cNvPr id="202" name="Google Shape;202;p8"/>
          <p:cNvSpPr/>
          <p:nvPr/>
        </p:nvSpPr>
        <p:spPr>
          <a:xfrm>
            <a:off x="4343400" y="2529321"/>
            <a:ext cx="566928" cy="557784"/>
          </a:xfrm>
          <a:prstGeom prst="rect">
            <a:avLst/>
          </a:prstGeom>
          <a:noFill/>
          <a:ln cap="flat" cmpd="sng" w="571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orbel"/>
              <a:ea typeface="Corbel"/>
              <a:cs typeface="Corbel"/>
              <a:sym typeface="Corbel"/>
            </a:endParaRPr>
          </a:p>
        </p:txBody>
      </p:sp>
      <p:pic>
        <p:nvPicPr>
          <p:cNvPr id="203" name="Google Shape;203;p8"/>
          <p:cNvPicPr preferRelativeResize="0"/>
          <p:nvPr/>
        </p:nvPicPr>
        <p:blipFill rotWithShape="1">
          <a:blip r:embed="rId6">
            <a:alphaModFix/>
          </a:blip>
          <a:srcRect b="0" l="0" r="0" t="0"/>
          <a:stretch/>
        </p:blipFill>
        <p:spPr>
          <a:xfrm>
            <a:off x="6483097" y="4242844"/>
            <a:ext cx="5414342" cy="2331127"/>
          </a:xfrm>
          <a:prstGeom prst="rect">
            <a:avLst/>
          </a:prstGeom>
          <a:noFill/>
          <a:ln>
            <a:noFill/>
          </a:ln>
        </p:spPr>
      </p:pic>
      <p:sp>
        <p:nvSpPr>
          <p:cNvPr id="204" name="Google Shape;204;p8"/>
          <p:cNvSpPr txBox="1"/>
          <p:nvPr/>
        </p:nvSpPr>
        <p:spPr>
          <a:xfrm>
            <a:off x="1563258" y="1684021"/>
            <a:ext cx="2892552" cy="627888"/>
          </a:xfrm>
          <a:prstGeom prst="rect">
            <a:avLst/>
          </a:prstGeom>
          <a:noFill/>
          <a:ln>
            <a:noFill/>
          </a:ln>
        </p:spPr>
        <p:txBody>
          <a:bodyPr anchorCtr="0" anchor="ctr" bIns="45700" lIns="91425" spcFirstLastPara="1" rIns="91425" wrap="square" tIns="45700">
            <a:normAutofit/>
          </a:bodyPr>
          <a:lstStyle/>
          <a:p>
            <a:pPr indent="0" lvl="0" marL="0" marR="0" rtl="0" algn="l">
              <a:lnSpc>
                <a:spcPct val="70000"/>
              </a:lnSpc>
              <a:spcBef>
                <a:spcPts val="0"/>
              </a:spcBef>
              <a:spcAft>
                <a:spcPts val="0"/>
              </a:spcAft>
              <a:buClr>
                <a:schemeClr val="accent1"/>
              </a:buClr>
              <a:buSzPts val="2420"/>
              <a:buFont typeface="Rockwell"/>
              <a:buNone/>
            </a:pPr>
            <a:r>
              <a:rPr lang="en-US" sz="2420">
                <a:solidFill>
                  <a:schemeClr val="accent1"/>
                </a:solidFill>
                <a:latin typeface="Rockwell"/>
                <a:ea typeface="Rockwell"/>
                <a:cs typeface="Rockwell"/>
                <a:sym typeface="Rockwell"/>
              </a:rPr>
              <a:t>Out-of-scope Geographically</a:t>
            </a:r>
            <a:endParaRPr sz="2420">
              <a:solidFill>
                <a:schemeClr val="accent1"/>
              </a:solidFill>
              <a:latin typeface="Rockwell"/>
              <a:ea typeface="Rockwell"/>
              <a:cs typeface="Rockwell"/>
              <a:sym typeface="Rockwell"/>
            </a:endParaRPr>
          </a:p>
        </p:txBody>
      </p:sp>
      <p:pic>
        <p:nvPicPr>
          <p:cNvPr descr="https://attachments.office.net/owa/mcopello@uchicago.edu/service.svc/s/GetAttachmentThumbnail?id=AAMkADdjMzVjYTU2LWZlOWMtNDVmOC1hMmMzLWQyYTAzYmZiMzJiMwBGAAAAAAB10m8U4e7cR7VPPH0bE0vyBwBFOEW4p9%2FAQZNCA3lZyND1AAAAAAEMAABFOEW4p9%2FAQZNCA3lZyND1AACmGri3AAABEgAQAH77Aj2tqNZOkR%2FeIDVKXYk%3D&amp;thumbnailType=2&amp;owa=outlook.office.com&amp;scriptVer=2020021701.13&amp;X-OWA-CANARY=ZKAaSwcN5ky3ZNZrLIyGnZBw5ILtu9cYSoZoZpbUlpBFtlTw0haJ_e5Ooj2PyT1_h66bO4juBDI.&amp;token=eyJhbGciOiJSUzI1NiIsImtpZCI6IjU2MzU4ODUyMzRCOTI1MkRERTAwNTc2NkQ5RDlGMjc2NTY1RjYzRTIiLCJ4NXQiOiJWaldJVWpTNUpTM2VBRmRtMmRueWRsWmZZLUkiLCJ0eXAiOiJKV1QifQ.eyJvcmlnaW4iOiJodHRwczovL291dGxvb2sub2ZmaWNlLmNvbSIsInZlciI6IkV4Y2hhbmdlLkNhbGxiYWNrLlYxIiwiYXBwY3R4c2VuZGVyIjoiT3dhRG93bmxvYWRAODNiMDJjOTItNWYyNi00OGVkLTllNWItNmMyZmNhNDZhOGU2IiwiaXNzcmluZyI6IldXIiwiYXBwY3R4Ijoie1wibXNleGNocHJvdFwiOlwib3dhXCIsXCJwcmltYXJ5c2lkXCI6XCJTLTEtNS0yMS0xODYyMTgyMTY0LTIxMTI0OTI0NTctMzIwNjU3MTQ0LTIyMzQxMzI5XCIsXCJwdWlkXCI6XCIxMTUzODAxMTE1MjA0NzMyMzc4XCIsXCJvaWRcIjpcIjcwYmY1YjVlLWM5YTYtNDFiYi05MjI3LTZmMjQzMTg2OWMwN1wiLFwic2NvcGVcIjpcIk93YURvd25sb2FkXCJ9IiwibmJmIjoxNTgyODUzMTI0LCJleHAiOjE1ODI4NTM3MjQsImlzcyI6IjAwMDAwMDAyLTAwMDAtMGZmMS1jZTAwLTAwMDAwMDAwMDAwMEA4M2IwMmM5Mi01ZjI2LTQ4ZWQtOWU1Yi02YzJmY2E0NmE4ZTYiLCJhdWQiOiIwMDAwMDAwMi0wMDAwLTBmZjEtY2UwMC0wMDAwMDAwMDAwMDAvYXR0YWNobWVudHMub2ZmaWNlLm5ldEA4M2IwMmM5Mi01ZjI2LTQ4ZWQtOWU1Yi02YzJmY2E0NmE4ZTYifQ.o9kZBYDpG3t0G09GjKnNvFg0XBuzwnBhY0CyEWwX0mcI73dT5hqFZey3VDS-cULmSZJRmHutCc-j6CYAFZur7s4UFyK96asCnw6EtCJB_zHLZYI7Q7HEB5zT_pP3QzI_a1aD8FemTNGmQRNuCJsxMv80R7YJtNjk8yxaJTMjXVCpfr5xkoaZ1AfgQtswn6eoFEahD2-jPL3QReClHL3GyuYVjwrrYn5-AzA8_hzWRr28ybWtRKMe9bLfpqo8VyefS7nexEq5hLs-og-n2oZD53scYOtoc0o59I9L2iR_jA9O3BFiU1r-I8ohPzXK5i5Tttse85BJ_lQJIS4TjMFEsg&amp;animation=true" id="205" name="Google Shape;205;p8"/>
          <p:cNvPicPr preferRelativeResize="0"/>
          <p:nvPr/>
        </p:nvPicPr>
        <p:blipFill rotWithShape="1">
          <a:blip r:embed="rId7">
            <a:alphaModFix/>
          </a:blip>
          <a:srcRect b="0" l="0" r="0" t="0"/>
          <a:stretch/>
        </p:blipFill>
        <p:spPr>
          <a:xfrm>
            <a:off x="1335195" y="4242844"/>
            <a:ext cx="3893294" cy="21298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Basis">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2020-02-04T23:03:03Z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